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94" r:id="rId2"/>
    <p:sldId id="316" r:id="rId3"/>
    <p:sldId id="321" r:id="rId4"/>
    <p:sldId id="346" r:id="rId5"/>
    <p:sldId id="347" r:id="rId6"/>
    <p:sldId id="348" r:id="rId7"/>
    <p:sldId id="323" r:id="rId8"/>
    <p:sldId id="293" r:id="rId9"/>
    <p:sldId id="287" r:id="rId10"/>
    <p:sldId id="279" r:id="rId11"/>
    <p:sldId id="324" r:id="rId12"/>
    <p:sldId id="325" r:id="rId13"/>
    <p:sldId id="326" r:id="rId14"/>
    <p:sldId id="328" r:id="rId15"/>
    <p:sldId id="349" r:id="rId16"/>
    <p:sldId id="330" r:id="rId17"/>
    <p:sldId id="332" r:id="rId18"/>
    <p:sldId id="350" r:id="rId19"/>
    <p:sldId id="333" r:id="rId20"/>
    <p:sldId id="334" r:id="rId21"/>
    <p:sldId id="335" r:id="rId22"/>
    <p:sldId id="336" r:id="rId23"/>
    <p:sldId id="338" r:id="rId24"/>
    <p:sldId id="339" r:id="rId25"/>
    <p:sldId id="351" r:id="rId26"/>
    <p:sldId id="341" r:id="rId27"/>
    <p:sldId id="342" r:id="rId28"/>
    <p:sldId id="343" r:id="rId29"/>
    <p:sldId id="344" r:id="rId30"/>
    <p:sldId id="304" r:id="rId31"/>
    <p:sldId id="284" r:id="rId32"/>
    <p:sldId id="331" r:id="rId33"/>
    <p:sldId id="319" r:id="rId34"/>
    <p:sldId id="345" r:id="rId35"/>
    <p:sldId id="271" r:id="rId36"/>
  </p:sldIdLst>
  <p:sldSz cx="9144000" cy="6858000" type="screen4x3"/>
  <p:notesSz cx="6805613"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5" autoAdjust="0"/>
    <p:restoredTop sz="94660"/>
  </p:normalViewPr>
  <p:slideViewPr>
    <p:cSldViewPr>
      <p:cViewPr>
        <p:scale>
          <a:sx n="60" d="100"/>
          <a:sy n="60" d="100"/>
        </p:scale>
        <p:origin x="-7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G:\102-1&#30889;&#19977;&#29983;&#28079;&#19978;\&#40643;&#22283;&#26124;&#32769;&#24107;work\20130930&#33521;&#25991;&#28436;&#35611;&#35069;&#20316;PPT\The%20Effect%20of%20Stakes%20on%20Settlement--An%20Empirical%20Lesson%20from%20Taiwan--.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2835249042145E-2"/>
          <c:y val="6.3897763578274758E-2"/>
          <c:w val="0.85440613026819923"/>
          <c:h val="0.66773162939297126"/>
        </c:manualLayout>
      </c:layout>
      <c:lineChart>
        <c:grouping val="standard"/>
        <c:varyColors val="0"/>
        <c:ser>
          <c:idx val="0"/>
          <c:order val="0"/>
          <c:tx>
            <c:strRef>
              <c:f>Sheet1!$B$1</c:f>
              <c:strCache>
                <c:ptCount val="1"/>
                <c:pt idx="0">
                  <c:v>500,000-1,000,000</c:v>
                </c:pt>
              </c:strCache>
            </c:strRef>
          </c:tx>
          <c:marker>
            <c:symbol val="none"/>
          </c:marker>
          <c:cat>
            <c:numRef>
              <c:f>Sheet1!$A$2:$A$12</c:f>
              <c:numCache>
                <c:formatCode>General</c:formatCode>
                <c:ptCount val="11"/>
                <c:pt idx="0">
                  <c:v>1996</c:v>
                </c:pt>
                <c:pt idx="1">
                  <c:v>1997</c:v>
                </c:pt>
                <c:pt idx="2">
                  <c:v>1998</c:v>
                </c:pt>
                <c:pt idx="3">
                  <c:v>1999</c:v>
                </c:pt>
                <c:pt idx="4">
                  <c:v>2000</c:v>
                </c:pt>
                <c:pt idx="5">
                  <c:v>2001</c:v>
                </c:pt>
                <c:pt idx="6">
                  <c:v>2002</c:v>
                </c:pt>
                <c:pt idx="7">
                  <c:v>2003</c:v>
                </c:pt>
                <c:pt idx="8">
                  <c:v>2004</c:v>
                </c:pt>
                <c:pt idx="9">
                  <c:v>2005</c:v>
                </c:pt>
                <c:pt idx="10">
                  <c:v>2006</c:v>
                </c:pt>
              </c:numCache>
            </c:numRef>
          </c:cat>
          <c:val>
            <c:numRef>
              <c:f>Sheet1!$B$2:$B$12</c:f>
              <c:numCache>
                <c:formatCode>0.00%</c:formatCode>
                <c:ptCount val="11"/>
                <c:pt idx="0">
                  <c:v>0.17899999999999999</c:v>
                </c:pt>
                <c:pt idx="1">
                  <c:v>0.18479999999999999</c:v>
                </c:pt>
                <c:pt idx="2">
                  <c:v>0.14480000000000001</c:v>
                </c:pt>
                <c:pt idx="3">
                  <c:v>0.11799999999999999</c:v>
                </c:pt>
                <c:pt idx="4">
                  <c:v>0.1084</c:v>
                </c:pt>
                <c:pt idx="5">
                  <c:v>0.1153</c:v>
                </c:pt>
                <c:pt idx="6">
                  <c:v>0.12870000000000001</c:v>
                </c:pt>
                <c:pt idx="7">
                  <c:v>0.13719999999999999</c:v>
                </c:pt>
                <c:pt idx="8">
                  <c:v>0.12839999999999999</c:v>
                </c:pt>
                <c:pt idx="9">
                  <c:v>0.1656</c:v>
                </c:pt>
                <c:pt idx="10">
                  <c:v>0.17030000000000001</c:v>
                </c:pt>
              </c:numCache>
            </c:numRef>
          </c:val>
          <c:smooth val="0"/>
        </c:ser>
        <c:ser>
          <c:idx val="1"/>
          <c:order val="1"/>
          <c:tx>
            <c:strRef>
              <c:f>Sheet1!$C$1</c:f>
              <c:strCache>
                <c:ptCount val="1"/>
                <c:pt idx="0">
                  <c:v>1,000.000-2,000,000</c:v>
                </c:pt>
              </c:strCache>
            </c:strRef>
          </c:tx>
          <c:marker>
            <c:symbol val="none"/>
          </c:marker>
          <c:cat>
            <c:numRef>
              <c:f>Sheet1!$A$2:$A$12</c:f>
              <c:numCache>
                <c:formatCode>General</c:formatCode>
                <c:ptCount val="11"/>
                <c:pt idx="0">
                  <c:v>1996</c:v>
                </c:pt>
                <c:pt idx="1">
                  <c:v>1997</c:v>
                </c:pt>
                <c:pt idx="2">
                  <c:v>1998</c:v>
                </c:pt>
                <c:pt idx="3">
                  <c:v>1999</c:v>
                </c:pt>
                <c:pt idx="4">
                  <c:v>2000</c:v>
                </c:pt>
                <c:pt idx="5">
                  <c:v>2001</c:v>
                </c:pt>
                <c:pt idx="6">
                  <c:v>2002</c:v>
                </c:pt>
                <c:pt idx="7">
                  <c:v>2003</c:v>
                </c:pt>
                <c:pt idx="8">
                  <c:v>2004</c:v>
                </c:pt>
                <c:pt idx="9">
                  <c:v>2005</c:v>
                </c:pt>
                <c:pt idx="10">
                  <c:v>2006</c:v>
                </c:pt>
              </c:numCache>
            </c:numRef>
          </c:cat>
          <c:val>
            <c:numRef>
              <c:f>Sheet1!$C$2:$C$12</c:f>
              <c:numCache>
                <c:formatCode>0.00%</c:formatCode>
                <c:ptCount val="11"/>
                <c:pt idx="0">
                  <c:v>0.14149999999999999</c:v>
                </c:pt>
                <c:pt idx="1">
                  <c:v>0.15579999999999999</c:v>
                </c:pt>
                <c:pt idx="2">
                  <c:v>0.12570000000000001</c:v>
                </c:pt>
                <c:pt idx="3">
                  <c:v>0.1045</c:v>
                </c:pt>
                <c:pt idx="4">
                  <c:v>9.3100000000000002E-2</c:v>
                </c:pt>
                <c:pt idx="5">
                  <c:v>0.10290000000000001</c:v>
                </c:pt>
                <c:pt idx="6">
                  <c:v>0.1105</c:v>
                </c:pt>
                <c:pt idx="7">
                  <c:v>0.1108</c:v>
                </c:pt>
                <c:pt idx="8">
                  <c:v>0.12570000000000001</c:v>
                </c:pt>
                <c:pt idx="9">
                  <c:v>0.14099999999999999</c:v>
                </c:pt>
                <c:pt idx="10">
                  <c:v>0.1598</c:v>
                </c:pt>
              </c:numCache>
            </c:numRef>
          </c:val>
          <c:smooth val="0"/>
        </c:ser>
        <c:ser>
          <c:idx val="2"/>
          <c:order val="2"/>
          <c:tx>
            <c:strRef>
              <c:f>Sheet1!$D$1</c:f>
              <c:strCache>
                <c:ptCount val="1"/>
                <c:pt idx="0">
                  <c:v>2,000,000-6,000,000</c:v>
                </c:pt>
              </c:strCache>
            </c:strRef>
          </c:tx>
          <c:marker>
            <c:symbol val="none"/>
          </c:marker>
          <c:cat>
            <c:numRef>
              <c:f>Sheet1!$A$2:$A$12</c:f>
              <c:numCache>
                <c:formatCode>General</c:formatCode>
                <c:ptCount val="11"/>
                <c:pt idx="0">
                  <c:v>1996</c:v>
                </c:pt>
                <c:pt idx="1">
                  <c:v>1997</c:v>
                </c:pt>
                <c:pt idx="2">
                  <c:v>1998</c:v>
                </c:pt>
                <c:pt idx="3">
                  <c:v>1999</c:v>
                </c:pt>
                <c:pt idx="4">
                  <c:v>2000</c:v>
                </c:pt>
                <c:pt idx="5">
                  <c:v>2001</c:v>
                </c:pt>
                <c:pt idx="6">
                  <c:v>2002</c:v>
                </c:pt>
                <c:pt idx="7">
                  <c:v>2003</c:v>
                </c:pt>
                <c:pt idx="8">
                  <c:v>2004</c:v>
                </c:pt>
                <c:pt idx="9">
                  <c:v>2005</c:v>
                </c:pt>
                <c:pt idx="10">
                  <c:v>2006</c:v>
                </c:pt>
              </c:numCache>
            </c:numRef>
          </c:cat>
          <c:val>
            <c:numRef>
              <c:f>Sheet1!$D$2:$D$12</c:f>
              <c:numCache>
                <c:formatCode>0.00%</c:formatCode>
                <c:ptCount val="11"/>
                <c:pt idx="0">
                  <c:v>0.13150000000000001</c:v>
                </c:pt>
                <c:pt idx="1">
                  <c:v>0.14330000000000001</c:v>
                </c:pt>
                <c:pt idx="2" formatCode="0%">
                  <c:v>0.11</c:v>
                </c:pt>
                <c:pt idx="3">
                  <c:v>7.9699999999999993E-2</c:v>
                </c:pt>
                <c:pt idx="4">
                  <c:v>8.2799999999999999E-2</c:v>
                </c:pt>
                <c:pt idx="5">
                  <c:v>8.4699999999999998E-2</c:v>
                </c:pt>
                <c:pt idx="6">
                  <c:v>9.5600000000000004E-2</c:v>
                </c:pt>
                <c:pt idx="7">
                  <c:v>0.1087</c:v>
                </c:pt>
                <c:pt idx="8">
                  <c:v>0.10589999999999999</c:v>
                </c:pt>
                <c:pt idx="9">
                  <c:v>0.12740000000000001</c:v>
                </c:pt>
                <c:pt idx="10">
                  <c:v>0.1343</c:v>
                </c:pt>
              </c:numCache>
            </c:numRef>
          </c:val>
          <c:smooth val="0"/>
        </c:ser>
        <c:ser>
          <c:idx val="3"/>
          <c:order val="3"/>
          <c:tx>
            <c:strRef>
              <c:f>Sheet1!$E$1</c:f>
              <c:strCache>
                <c:ptCount val="1"/>
                <c:pt idx="0">
                  <c:v>Above 6,000,000</c:v>
                </c:pt>
              </c:strCache>
            </c:strRef>
          </c:tx>
          <c:marker>
            <c:symbol val="none"/>
          </c:marker>
          <c:cat>
            <c:numRef>
              <c:f>Sheet1!$A$2:$A$12</c:f>
              <c:numCache>
                <c:formatCode>General</c:formatCode>
                <c:ptCount val="11"/>
                <c:pt idx="0">
                  <c:v>1996</c:v>
                </c:pt>
                <c:pt idx="1">
                  <c:v>1997</c:v>
                </c:pt>
                <c:pt idx="2">
                  <c:v>1998</c:v>
                </c:pt>
                <c:pt idx="3">
                  <c:v>1999</c:v>
                </c:pt>
                <c:pt idx="4">
                  <c:v>2000</c:v>
                </c:pt>
                <c:pt idx="5">
                  <c:v>2001</c:v>
                </c:pt>
                <c:pt idx="6">
                  <c:v>2002</c:v>
                </c:pt>
                <c:pt idx="7">
                  <c:v>2003</c:v>
                </c:pt>
                <c:pt idx="8">
                  <c:v>2004</c:v>
                </c:pt>
                <c:pt idx="9">
                  <c:v>2005</c:v>
                </c:pt>
                <c:pt idx="10">
                  <c:v>2006</c:v>
                </c:pt>
              </c:numCache>
            </c:numRef>
          </c:cat>
          <c:val>
            <c:numRef>
              <c:f>Sheet1!$E$2:$E$12</c:f>
              <c:numCache>
                <c:formatCode>0%</c:formatCode>
                <c:ptCount val="11"/>
                <c:pt idx="0" formatCode="0.00%">
                  <c:v>0.1019</c:v>
                </c:pt>
                <c:pt idx="1">
                  <c:v>0.1</c:v>
                </c:pt>
                <c:pt idx="2" formatCode="0.00%">
                  <c:v>8.14E-2</c:v>
                </c:pt>
                <c:pt idx="3" formatCode="0.00%">
                  <c:v>6.9400000000000003E-2</c:v>
                </c:pt>
                <c:pt idx="4" formatCode="0.00%">
                  <c:v>6.08E-2</c:v>
                </c:pt>
                <c:pt idx="5" formatCode="0.00%">
                  <c:v>7.8399999999999997E-2</c:v>
                </c:pt>
                <c:pt idx="6" formatCode="0.00%">
                  <c:v>7.7600000000000002E-2</c:v>
                </c:pt>
                <c:pt idx="7" formatCode="0.00%">
                  <c:v>8.2000000000000003E-2</c:v>
                </c:pt>
                <c:pt idx="8" formatCode="0.00%">
                  <c:v>9.11E-2</c:v>
                </c:pt>
                <c:pt idx="9" formatCode="0.00%">
                  <c:v>9.5600000000000004E-2</c:v>
                </c:pt>
                <c:pt idx="10" formatCode="0.00%">
                  <c:v>0.10059999999999999</c:v>
                </c:pt>
              </c:numCache>
            </c:numRef>
          </c:val>
          <c:smooth val="0"/>
        </c:ser>
        <c:dLbls>
          <c:showLegendKey val="0"/>
          <c:showVal val="0"/>
          <c:showCatName val="0"/>
          <c:showSerName val="0"/>
          <c:showPercent val="0"/>
          <c:showBubbleSize val="0"/>
        </c:dLbls>
        <c:marker val="1"/>
        <c:smooth val="0"/>
        <c:axId val="110494080"/>
        <c:axId val="110495616"/>
      </c:lineChart>
      <c:catAx>
        <c:axId val="110494080"/>
        <c:scaling>
          <c:orientation val="minMax"/>
        </c:scaling>
        <c:delete val="0"/>
        <c:axPos val="b"/>
        <c:numFmt formatCode="General" sourceLinked="1"/>
        <c:majorTickMark val="in"/>
        <c:minorTickMark val="none"/>
        <c:tickLblPos val="nextTo"/>
        <c:txPr>
          <a:bodyPr rot="0" vert="horz"/>
          <a:lstStyle/>
          <a:p>
            <a:pPr>
              <a:defRPr/>
            </a:pPr>
            <a:endParaRPr lang="zh-TW"/>
          </a:p>
        </c:txPr>
        <c:crossAx val="110495616"/>
        <c:crosses val="autoZero"/>
        <c:auto val="1"/>
        <c:lblAlgn val="ctr"/>
        <c:lblOffset val="100"/>
        <c:tickLblSkip val="1"/>
        <c:tickMarkSkip val="1"/>
        <c:noMultiLvlLbl val="0"/>
      </c:catAx>
      <c:valAx>
        <c:axId val="110495616"/>
        <c:scaling>
          <c:orientation val="minMax"/>
          <c:max val="0.2"/>
          <c:min val="0"/>
        </c:scaling>
        <c:delete val="0"/>
        <c:axPos val="l"/>
        <c:majorGridlines/>
        <c:numFmt formatCode="0%" sourceLinked="0"/>
        <c:majorTickMark val="in"/>
        <c:minorTickMark val="none"/>
        <c:tickLblPos val="nextTo"/>
        <c:txPr>
          <a:bodyPr rot="0" vert="horz"/>
          <a:lstStyle/>
          <a:p>
            <a:pPr>
              <a:defRPr/>
            </a:pPr>
            <a:endParaRPr lang="zh-TW"/>
          </a:p>
        </c:txPr>
        <c:crossAx val="110494080"/>
        <c:crosses val="autoZero"/>
        <c:crossBetween val="midCat"/>
        <c:majorUnit val="0.02"/>
      </c:valAx>
    </c:plotArea>
    <c:legend>
      <c:legendPos val="b"/>
      <c:layout>
        <c:manualLayout>
          <c:xMode val="edge"/>
          <c:yMode val="edge"/>
          <c:x val="3.6398525519685004E-2"/>
          <c:y val="0.8722044425907034"/>
          <c:w val="0.96360153256704983"/>
          <c:h val="0.12779552715654952"/>
        </c:manualLayout>
      </c:layout>
      <c:overlay val="0"/>
    </c:legend>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0.23542443787789785"/>
                  <c:y val="0.1123783035473786"/>
                </c:manualLayout>
              </c:layout>
              <c:tx>
                <c:rich>
                  <a:bodyPr/>
                  <a:lstStyle/>
                  <a:p>
                    <a:r>
                      <a:rPr lang="en-US" altLang="en-US" sz="2000" b="1" dirty="0">
                        <a:solidFill>
                          <a:srgbClr val="FFFF00"/>
                        </a:solidFill>
                        <a:latin typeface="SimHei" pitchFamily="49" charset="-122"/>
                        <a:ea typeface="SimHei" pitchFamily="49" charset="-122"/>
                      </a:rPr>
                      <a:t>Consumer problems  
30%,360</a:t>
                    </a:r>
                  </a:p>
                </c:rich>
              </c:tx>
              <c:showLegendKey val="0"/>
              <c:showVal val="0"/>
              <c:showCatName val="1"/>
              <c:showSerName val="0"/>
              <c:showPercent val="1"/>
              <c:showBubbleSize val="0"/>
            </c:dLbl>
            <c:dLbl>
              <c:idx val="5"/>
              <c:tx>
                <c:rich>
                  <a:bodyPr/>
                  <a:lstStyle/>
                  <a:p>
                    <a:r>
                      <a:rPr lang="en-US" altLang="en-US" sz="2000" b="1" u="none" dirty="0">
                        <a:solidFill>
                          <a:srgbClr val="FFFF00"/>
                        </a:solidFill>
                        <a:latin typeface="SimHei" pitchFamily="49" charset="-122"/>
                        <a:ea typeface="SimHei" pitchFamily="49" charset="-122"/>
                      </a:rPr>
                      <a:t>Accident problems  
31%,347</a:t>
                    </a:r>
                  </a:p>
                </c:rich>
              </c:tx>
              <c:showLegendKey val="0"/>
              <c:showVal val="0"/>
              <c:showCatName val="1"/>
              <c:showSerName val="0"/>
              <c:showPercent val="1"/>
              <c:showBubbleSize val="0"/>
            </c:dLbl>
            <c:txPr>
              <a:bodyPr/>
              <a:lstStyle/>
              <a:p>
                <a:pPr>
                  <a:defRPr sz="1400">
                    <a:latin typeface="Times New Roman" pitchFamily="18" charset="0"/>
                    <a:cs typeface="Times New Roman" pitchFamily="18" charset="0"/>
                  </a:defRPr>
                </a:pPr>
                <a:endParaRPr lang="zh-TW"/>
              </a:p>
            </c:txPr>
            <c:showLegendKey val="0"/>
            <c:showVal val="0"/>
            <c:showCatName val="1"/>
            <c:showSerName val="0"/>
            <c:showPercent val="1"/>
            <c:showBubbleSize val="0"/>
            <c:showLeaderLines val="1"/>
          </c:dLbls>
          <c:cat>
            <c:strRef>
              <c:f>Sheet1!$A$1:$A$11</c:f>
              <c:strCache>
                <c:ptCount val="11"/>
                <c:pt idx="0">
                  <c:v>Consumer problems  </c:v>
                </c:pt>
                <c:pt idx="1">
                  <c:v>Real property problems  </c:v>
                </c:pt>
                <c:pt idx="2">
                  <c:v>Rented housing problems  </c:v>
                </c:pt>
                <c:pt idx="3">
                  <c:v>Family problems  </c:v>
                </c:pt>
                <c:pt idx="4">
                  <c:v>Employment problems  </c:v>
                </c:pt>
                <c:pt idx="5">
                  <c:v>Accident problems  </c:v>
                </c:pt>
                <c:pt idx="6">
                  <c:v>Neighbor problems </c:v>
                </c:pt>
                <c:pt idx="7">
                  <c:v>Debt problems  </c:v>
                </c:pt>
                <c:pt idx="8">
                  <c:v>Private insurance problems  </c:v>
                </c:pt>
                <c:pt idx="9">
                  <c:v>Government problems  </c:v>
                </c:pt>
                <c:pt idx="10">
                  <c:v>Catch-all category of others</c:v>
                </c:pt>
              </c:strCache>
            </c:strRef>
          </c:cat>
          <c:val>
            <c:numRef>
              <c:f>Sheet1!$B$1:$B$11</c:f>
              <c:numCache>
                <c:formatCode>General</c:formatCode>
                <c:ptCount val="11"/>
                <c:pt idx="0">
                  <c:v>347</c:v>
                </c:pt>
                <c:pt idx="1">
                  <c:v>50</c:v>
                </c:pt>
                <c:pt idx="2">
                  <c:v>50</c:v>
                </c:pt>
                <c:pt idx="3">
                  <c:v>50</c:v>
                </c:pt>
                <c:pt idx="4">
                  <c:v>50</c:v>
                </c:pt>
                <c:pt idx="5">
                  <c:v>360</c:v>
                </c:pt>
                <c:pt idx="6">
                  <c:v>50</c:v>
                </c:pt>
                <c:pt idx="7">
                  <c:v>50</c:v>
                </c:pt>
                <c:pt idx="8">
                  <c:v>50</c:v>
                </c:pt>
                <c:pt idx="9">
                  <c:v>50</c:v>
                </c:pt>
                <c:pt idx="10">
                  <c:v>50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1.2597806592918247E-2"/>
          <c:y val="6.7188301828897345E-2"/>
          <c:w val="0.92861242930679655"/>
          <c:h val="0.88661974066373572"/>
        </c:manualLayout>
      </c:layout>
      <c:ofPieChart>
        <c:ofPieType val="pie"/>
        <c:varyColors val="1"/>
        <c:ser>
          <c:idx val="0"/>
          <c:order val="0"/>
          <c:dLbls>
            <c:dLbl>
              <c:idx val="0"/>
              <c:tx>
                <c:rich>
                  <a:bodyPr/>
                  <a:lstStyle/>
                  <a:p>
                    <a:r>
                      <a:rPr lang="en-US" altLang="en-US" sz="1800" dirty="0"/>
                      <a:t>3</a:t>
                    </a:r>
                    <a:r>
                      <a:rPr lang="en-US" altLang="en-US" dirty="0"/>
                      <a:t>90</a:t>
                    </a:r>
                    <a:r>
                      <a:rPr lang="en-US" altLang="en-US" baseline="0" dirty="0"/>
                      <a:t> </a:t>
                    </a:r>
                  </a:p>
                  <a:p>
                    <a:r>
                      <a:rPr lang="en-US" altLang="en-US" sz="1600" baseline="0" dirty="0" smtClean="0"/>
                      <a:t>settled</a:t>
                    </a:r>
                    <a:endParaRPr lang="en-US" altLang="en-US" sz="1600" baseline="0" dirty="0"/>
                  </a:p>
                  <a:p>
                    <a:r>
                      <a:rPr lang="en-US" altLang="en-US" dirty="0"/>
                      <a:t>64.3%</a:t>
                    </a:r>
                  </a:p>
                </c:rich>
              </c:tx>
              <c:dLblPos val="ctr"/>
              <c:showLegendKey val="0"/>
              <c:showVal val="1"/>
              <c:showCatName val="0"/>
              <c:showSerName val="0"/>
              <c:showPercent val="1"/>
              <c:showBubbleSize val="0"/>
            </c:dLbl>
            <c:dLbl>
              <c:idx val="1"/>
              <c:tx>
                <c:rich>
                  <a:bodyPr/>
                  <a:lstStyle/>
                  <a:p>
                    <a:r>
                      <a:rPr lang="en-US" altLang="en-US" sz="1400"/>
                      <a:t>196</a:t>
                    </a:r>
                  </a:p>
                  <a:p>
                    <a:r>
                      <a:rPr lang="en-US" altLang="en-US" sz="1400"/>
                      <a:t>Gave</a:t>
                    </a:r>
                    <a:r>
                      <a:rPr lang="en-US" altLang="en-US" sz="1400" baseline="0"/>
                      <a:t> up</a:t>
                    </a:r>
                    <a:endParaRPr lang="en-US" altLang="en-US" sz="1400"/>
                  </a:p>
                  <a:p>
                    <a:r>
                      <a:rPr lang="en-US" altLang="en-US" sz="1400"/>
                      <a:t> 90.3%</a:t>
                    </a:r>
                  </a:p>
                </c:rich>
              </c:tx>
              <c:dLblPos val="ctr"/>
              <c:showLegendKey val="0"/>
              <c:showVal val="1"/>
              <c:showCatName val="0"/>
              <c:showSerName val="0"/>
              <c:showPercent val="1"/>
              <c:showBubbleSize val="0"/>
            </c:dLbl>
            <c:dLbl>
              <c:idx val="2"/>
              <c:layout>
                <c:manualLayout>
                  <c:x val="-7.5719099994180582E-4"/>
                  <c:y val="-1.0947857645446807E-2"/>
                </c:manualLayout>
              </c:layout>
              <c:tx>
                <c:rich>
                  <a:bodyPr/>
                  <a:lstStyle/>
                  <a:p>
                    <a:r>
                      <a:rPr lang="en-US" altLang="en-US" sz="1400" b="1" u="sng" dirty="0">
                        <a:solidFill>
                          <a:srgbClr val="FF0000"/>
                        </a:solidFill>
                      </a:rPr>
                      <a:t>21</a:t>
                    </a:r>
                  </a:p>
                  <a:p>
                    <a:r>
                      <a:rPr lang="en-US" altLang="en-US" sz="1400" b="1" u="sng" dirty="0">
                        <a:solidFill>
                          <a:srgbClr val="FF0000"/>
                        </a:solidFill>
                      </a:rPr>
                      <a:t>Initiated litigation afterwards </a:t>
                    </a:r>
                  </a:p>
                  <a:p>
                    <a:r>
                      <a:rPr lang="en-US" altLang="en-US" sz="1400" b="1" u="sng" dirty="0">
                        <a:solidFill>
                          <a:srgbClr val="FF0000"/>
                        </a:solidFill>
                      </a:rPr>
                      <a:t>9.7%</a:t>
                    </a:r>
                  </a:p>
                </c:rich>
              </c:tx>
              <c:dLblPos val="bestFit"/>
              <c:showLegendKey val="0"/>
              <c:showVal val="1"/>
              <c:showCatName val="0"/>
              <c:showSerName val="0"/>
              <c:showPercent val="1"/>
              <c:showBubbleSize val="0"/>
            </c:dLbl>
            <c:dLbl>
              <c:idx val="3"/>
              <c:tx>
                <c:rich>
                  <a:bodyPr/>
                  <a:lstStyle/>
                  <a:p>
                    <a:r>
                      <a:rPr lang="en-US" altLang="en-US" sz="1800" dirty="0"/>
                      <a:t>2</a:t>
                    </a:r>
                    <a:r>
                      <a:rPr lang="en-US" altLang="en-US" dirty="0"/>
                      <a:t>17</a:t>
                    </a:r>
                  </a:p>
                  <a:p>
                    <a:r>
                      <a:rPr lang="en-US" altLang="en-US" sz="1600" dirty="0" smtClean="0"/>
                      <a:t>unsettled</a:t>
                    </a:r>
                    <a:endParaRPr lang="en-US" altLang="en-US" sz="1600" dirty="0"/>
                  </a:p>
                  <a:p>
                    <a:r>
                      <a:rPr lang="en-US" altLang="en-US" dirty="0"/>
                      <a:t> 35.7%</a:t>
                    </a:r>
                  </a:p>
                </c:rich>
              </c:tx>
              <c:dLblPos val="ctr"/>
              <c:showLegendKey val="0"/>
              <c:showVal val="1"/>
              <c:showCatName val="0"/>
              <c:showSerName val="0"/>
              <c:showPercent val="1"/>
              <c:showBubbleSize val="0"/>
            </c:dLbl>
            <c:numFmt formatCode="0.0%" sourceLinked="0"/>
            <c:dLblPos val="ctr"/>
            <c:showLegendKey val="0"/>
            <c:showVal val="1"/>
            <c:showCatName val="0"/>
            <c:showSerName val="0"/>
            <c:showPercent val="1"/>
            <c:showBubbleSize val="0"/>
            <c:showLeaderLines val="1"/>
          </c:dLbls>
          <c:val>
            <c:numRef>
              <c:f>Sheet2!$B$11:$B$13</c:f>
              <c:numCache>
                <c:formatCode>General</c:formatCode>
                <c:ptCount val="3"/>
                <c:pt idx="0">
                  <c:v>390</c:v>
                </c:pt>
                <c:pt idx="1">
                  <c:v>196</c:v>
                </c:pt>
                <c:pt idx="2">
                  <c:v>21</c:v>
                </c:pt>
              </c:numCache>
            </c:numRef>
          </c:val>
        </c:ser>
        <c:dLbls>
          <c:showLegendKey val="0"/>
          <c:showVal val="0"/>
          <c:showCatName val="0"/>
          <c:showSerName val="0"/>
          <c:showPercent val="1"/>
          <c:showBubbleSize val="0"/>
          <c:showLeaderLines val="1"/>
        </c:dLbls>
        <c:gapWidth val="82"/>
        <c:splitType val="val"/>
        <c:splitPos val="200"/>
        <c:secondPieSize val="71"/>
        <c:serLines/>
      </c:ofPieChart>
    </c:plotArea>
    <c:plotVisOnly val="1"/>
    <c:dispBlanksAs val="gap"/>
    <c:showDLblsOverMax val="0"/>
  </c:chart>
  <c:txPr>
    <a:bodyPr/>
    <a:lstStyle/>
    <a:p>
      <a:pPr>
        <a:defRPr sz="1800"/>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工作表1!$B$1</c:f>
              <c:strCache>
                <c:ptCount val="1"/>
                <c:pt idx="0">
                  <c:v>Unanimity</c:v>
                </c:pt>
              </c:strCache>
            </c:strRef>
          </c:tx>
          <c:spPr>
            <a:solidFill>
              <a:srgbClr val="002060"/>
            </a:solidFill>
          </c:spPr>
          <c:invertIfNegative val="0"/>
          <c:dLbls>
            <c:txPr>
              <a:bodyPr/>
              <a:lstStyle/>
              <a:p>
                <a:pPr>
                  <a:defRPr sz="1200"/>
                </a:pPr>
                <a:endParaRPr lang="zh-TW"/>
              </a:p>
            </c:txPr>
            <c:showLegendKey val="0"/>
            <c:showVal val="1"/>
            <c:showCatName val="0"/>
            <c:showSerName val="0"/>
            <c:showPercent val="0"/>
            <c:showBubbleSize val="0"/>
            <c:showLeaderLines val="0"/>
          </c:dLbls>
          <c:cat>
            <c:strRef>
              <c:f>工作表1!$A$2:$A$3</c:f>
              <c:strCache>
                <c:ptCount val="2"/>
                <c:pt idx="0">
                  <c:v>Pre: Acquittal Rate</c:v>
                </c:pt>
                <c:pt idx="1">
                  <c:v>Post: Acquittal Rate</c:v>
                </c:pt>
              </c:strCache>
            </c:strRef>
          </c:cat>
          <c:val>
            <c:numRef>
              <c:f>工作表1!$B$2:$B$3</c:f>
              <c:numCache>
                <c:formatCode>General</c:formatCode>
                <c:ptCount val="2"/>
                <c:pt idx="0">
                  <c:v>58.27</c:v>
                </c:pt>
                <c:pt idx="1">
                  <c:v>76.27</c:v>
                </c:pt>
              </c:numCache>
            </c:numRef>
          </c:val>
        </c:ser>
        <c:ser>
          <c:idx val="1"/>
          <c:order val="1"/>
          <c:tx>
            <c:strRef>
              <c:f>工作表1!$C$1</c:f>
              <c:strCache>
                <c:ptCount val="1"/>
                <c:pt idx="0">
                  <c:v>Majority</c:v>
                </c:pt>
              </c:strCache>
            </c:strRef>
          </c:tx>
          <c:spPr>
            <a:solidFill>
              <a:srgbClr val="FF0000"/>
            </a:solidFill>
          </c:spPr>
          <c:invertIfNegative val="0"/>
          <c:dLbls>
            <c:txPr>
              <a:bodyPr/>
              <a:lstStyle/>
              <a:p>
                <a:pPr>
                  <a:defRPr sz="1200"/>
                </a:pPr>
                <a:endParaRPr lang="zh-TW"/>
              </a:p>
            </c:txPr>
            <c:showLegendKey val="0"/>
            <c:showVal val="1"/>
            <c:showCatName val="0"/>
            <c:showSerName val="0"/>
            <c:showPercent val="0"/>
            <c:showBubbleSize val="0"/>
            <c:showLeaderLines val="0"/>
          </c:dLbls>
          <c:cat>
            <c:strRef>
              <c:f>工作表1!$A$2:$A$3</c:f>
              <c:strCache>
                <c:ptCount val="2"/>
                <c:pt idx="0">
                  <c:v>Pre: Acquittal Rate</c:v>
                </c:pt>
                <c:pt idx="1">
                  <c:v>Post: Acquittal Rate</c:v>
                </c:pt>
              </c:strCache>
            </c:strRef>
          </c:cat>
          <c:val>
            <c:numRef>
              <c:f>工作表1!$C$2:$C$3</c:f>
              <c:numCache>
                <c:formatCode>General</c:formatCode>
                <c:ptCount val="2"/>
                <c:pt idx="0">
                  <c:v>59.29</c:v>
                </c:pt>
                <c:pt idx="1">
                  <c:v>67.14</c:v>
                </c:pt>
              </c:numCache>
            </c:numRef>
          </c:val>
        </c:ser>
        <c:dLbls>
          <c:showLegendKey val="0"/>
          <c:showVal val="0"/>
          <c:showCatName val="0"/>
          <c:showSerName val="0"/>
          <c:showPercent val="0"/>
          <c:showBubbleSize val="0"/>
        </c:dLbls>
        <c:gapWidth val="150"/>
        <c:axId val="145940864"/>
        <c:axId val="145942400"/>
      </c:barChart>
      <c:catAx>
        <c:axId val="145940864"/>
        <c:scaling>
          <c:orientation val="minMax"/>
        </c:scaling>
        <c:delete val="0"/>
        <c:axPos val="b"/>
        <c:numFmt formatCode="General" sourceLinked="1"/>
        <c:majorTickMark val="out"/>
        <c:minorTickMark val="none"/>
        <c:tickLblPos val="nextTo"/>
        <c:crossAx val="145942400"/>
        <c:crosses val="autoZero"/>
        <c:auto val="1"/>
        <c:lblAlgn val="ctr"/>
        <c:lblOffset val="100"/>
        <c:noMultiLvlLbl val="0"/>
      </c:catAx>
      <c:valAx>
        <c:axId val="145942400"/>
        <c:scaling>
          <c:orientation val="minMax"/>
          <c:max val="80"/>
          <c:min val="30"/>
        </c:scaling>
        <c:delete val="0"/>
        <c:axPos val="l"/>
        <c:majorGridlines/>
        <c:numFmt formatCode="General" sourceLinked="1"/>
        <c:majorTickMark val="out"/>
        <c:minorTickMark val="none"/>
        <c:tickLblPos val="nextTo"/>
        <c:crossAx val="145940864"/>
        <c:crosses val="autoZero"/>
        <c:crossBetween val="between"/>
      </c:valAx>
      <c:spPr>
        <a:noFill/>
        <a:ln w="25402">
          <a:noFill/>
        </a:ln>
      </c:spPr>
    </c:plotArea>
    <c:legend>
      <c:legendPos val="r"/>
      <c:overlay val="0"/>
    </c:legend>
    <c:plotVisOnly val="1"/>
    <c:dispBlanksAs val="gap"/>
    <c:showDLblsOverMax val="0"/>
  </c:chart>
  <c:txPr>
    <a:bodyPr/>
    <a:lstStyle/>
    <a:p>
      <a:pPr>
        <a:defRPr sz="1800"/>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工作表1!$B$1</c:f>
              <c:strCache>
                <c:ptCount val="1"/>
                <c:pt idx="0">
                  <c:v>With Court Experience</c:v>
                </c:pt>
              </c:strCache>
            </c:strRef>
          </c:tx>
          <c:spPr>
            <a:solidFill>
              <a:srgbClr val="002060"/>
            </a:solidFill>
          </c:spPr>
          <c:invertIfNegative val="0"/>
          <c:cat>
            <c:strRef>
              <c:f>工作表1!$A$2:$A$5</c:f>
              <c:strCache>
                <c:ptCount val="4"/>
                <c:pt idx="0">
                  <c:v>strongly agree</c:v>
                </c:pt>
                <c:pt idx="1">
                  <c:v>agree</c:v>
                </c:pt>
                <c:pt idx="2">
                  <c:v>disagree</c:v>
                </c:pt>
                <c:pt idx="3">
                  <c:v>strongly disagree</c:v>
                </c:pt>
              </c:strCache>
            </c:strRef>
          </c:cat>
          <c:val>
            <c:numRef>
              <c:f>工作表1!$B$2:$B$5</c:f>
              <c:numCache>
                <c:formatCode>General</c:formatCode>
                <c:ptCount val="4"/>
                <c:pt idx="0">
                  <c:v>1.54</c:v>
                </c:pt>
                <c:pt idx="1">
                  <c:v>42.36</c:v>
                </c:pt>
                <c:pt idx="2">
                  <c:v>38</c:v>
                </c:pt>
                <c:pt idx="3">
                  <c:v>18.100000000000001</c:v>
                </c:pt>
              </c:numCache>
            </c:numRef>
          </c:val>
        </c:ser>
        <c:ser>
          <c:idx val="1"/>
          <c:order val="1"/>
          <c:tx>
            <c:strRef>
              <c:f>工作表1!$C$1</c:f>
              <c:strCache>
                <c:ptCount val="1"/>
                <c:pt idx="0">
                  <c:v>Without Court Experience</c:v>
                </c:pt>
              </c:strCache>
            </c:strRef>
          </c:tx>
          <c:spPr>
            <a:solidFill>
              <a:srgbClr val="FF0000"/>
            </a:solidFill>
          </c:spPr>
          <c:invertIfNegative val="0"/>
          <c:cat>
            <c:strRef>
              <c:f>工作表1!$A$2:$A$5</c:f>
              <c:strCache>
                <c:ptCount val="4"/>
                <c:pt idx="0">
                  <c:v>strongly agree</c:v>
                </c:pt>
                <c:pt idx="1">
                  <c:v>agree</c:v>
                </c:pt>
                <c:pt idx="2">
                  <c:v>disagree</c:v>
                </c:pt>
                <c:pt idx="3">
                  <c:v>strongly disagree</c:v>
                </c:pt>
              </c:strCache>
            </c:strRef>
          </c:cat>
          <c:val>
            <c:numRef>
              <c:f>工作表1!$C$2:$C$5</c:f>
              <c:numCache>
                <c:formatCode>General</c:formatCode>
                <c:ptCount val="4"/>
                <c:pt idx="0">
                  <c:v>1.32</c:v>
                </c:pt>
                <c:pt idx="1">
                  <c:v>50.71</c:v>
                </c:pt>
                <c:pt idx="2">
                  <c:v>39.83</c:v>
                </c:pt>
                <c:pt idx="3">
                  <c:v>8.14</c:v>
                </c:pt>
              </c:numCache>
            </c:numRef>
          </c:val>
        </c:ser>
        <c:dLbls>
          <c:showLegendKey val="0"/>
          <c:showVal val="0"/>
          <c:showCatName val="0"/>
          <c:showSerName val="0"/>
          <c:showPercent val="0"/>
          <c:showBubbleSize val="0"/>
        </c:dLbls>
        <c:gapWidth val="150"/>
        <c:axId val="146158336"/>
        <c:axId val="146159872"/>
      </c:barChart>
      <c:catAx>
        <c:axId val="146158336"/>
        <c:scaling>
          <c:orientation val="minMax"/>
        </c:scaling>
        <c:delete val="0"/>
        <c:axPos val="b"/>
        <c:numFmt formatCode="General" sourceLinked="1"/>
        <c:majorTickMark val="none"/>
        <c:minorTickMark val="none"/>
        <c:tickLblPos val="nextTo"/>
        <c:crossAx val="146159872"/>
        <c:crosses val="autoZero"/>
        <c:auto val="1"/>
        <c:lblAlgn val="ctr"/>
        <c:lblOffset val="100"/>
        <c:noMultiLvlLbl val="0"/>
      </c:catAx>
      <c:valAx>
        <c:axId val="146159872"/>
        <c:scaling>
          <c:orientation val="minMax"/>
        </c:scaling>
        <c:delete val="0"/>
        <c:axPos val="l"/>
        <c:majorGridlines/>
        <c:numFmt formatCode="General" sourceLinked="1"/>
        <c:majorTickMark val="none"/>
        <c:minorTickMark val="none"/>
        <c:tickLblPos val="nextTo"/>
        <c:crossAx val="146158336"/>
        <c:crosses val="autoZero"/>
        <c:crossBetween val="between"/>
      </c:valAx>
      <c:spPr>
        <a:noFill/>
        <a:ln w="25402">
          <a:noFill/>
        </a:ln>
      </c:spPr>
    </c:plotArea>
    <c:legend>
      <c:legendPos val="r"/>
      <c:overlay val="0"/>
    </c:legend>
    <c:plotVisOnly val="1"/>
    <c:dispBlanksAs val="gap"/>
    <c:showDLblsOverMax val="0"/>
  </c:chart>
  <c:txPr>
    <a:bodyPr/>
    <a:lstStyle/>
    <a:p>
      <a:pPr>
        <a:defRPr sz="1800"/>
      </a:pPr>
      <a:endParaRPr lang="zh-TW"/>
    </a:p>
  </c:txPr>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20.jpeg"/></Relationships>
</file>

<file path=ppt/diagrams/_rels/data4.xml.rels><?xml version="1.0" encoding="UTF-8" standalone="yes"?>
<Relationships xmlns="http://schemas.openxmlformats.org/package/2006/relationships"><Relationship Id="rId1" Type="http://schemas.openxmlformats.org/officeDocument/2006/relationships/image" Target="../media/image21.jpeg"/></Relationships>
</file>

<file path=ppt/diagrams/_rels/data5.xml.rels><?xml version="1.0" encoding="UTF-8" standalone="yes"?>
<Relationships xmlns="http://schemas.openxmlformats.org/package/2006/relationships"><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43FC7-F3B8-4D37-B757-E597E0666D26}" type="doc">
      <dgm:prSet loTypeId="urn:microsoft.com/office/officeart/2005/8/layout/hierarchy2" loCatId="hierarchy" qsTypeId="urn:microsoft.com/office/officeart/2005/8/quickstyle/3d3" qsCatId="3D" csTypeId="urn:microsoft.com/office/officeart/2005/8/colors/accent6_1" csCatId="accent6" phldr="1"/>
      <dgm:spPr/>
      <dgm:t>
        <a:bodyPr/>
        <a:lstStyle/>
        <a:p>
          <a:endParaRPr lang="zh-TW" altLang="en-US"/>
        </a:p>
      </dgm:t>
    </dgm:pt>
    <dgm:pt modelId="{135EBE2C-F8BF-45DF-96F0-AA2F0237CAA5}">
      <dgm:prSet phldrT="[文字]"/>
      <dgm:spPr/>
      <dgm:t>
        <a:bodyPr/>
        <a:lstStyle/>
        <a:p>
          <a:pPr algn="ctr"/>
          <a:r>
            <a:rPr lang="en-US" altLang="zh-TW" b="1" dirty="0" smtClean="0">
              <a:latin typeface="Times New Roman" pitchFamily="18" charset="0"/>
              <a:cs typeface="Times New Roman" pitchFamily="18" charset="0"/>
            </a:rPr>
            <a:t>An aggrieved respondent</a:t>
          </a:r>
          <a:endParaRPr lang="zh-TW" altLang="en-US" b="1" dirty="0">
            <a:latin typeface="Times New Roman" pitchFamily="18" charset="0"/>
            <a:cs typeface="Times New Roman" pitchFamily="18" charset="0"/>
          </a:endParaRPr>
        </a:p>
      </dgm:t>
    </dgm:pt>
    <dgm:pt modelId="{4655AA38-D6B4-4D70-A024-85BE1664A988}" type="parTrans" cxnId="{39CE8616-1DF5-489E-BC86-34E45DD42CA1}">
      <dgm:prSet/>
      <dgm:spPr/>
      <dgm:t>
        <a:bodyPr/>
        <a:lstStyle/>
        <a:p>
          <a:endParaRPr lang="zh-TW" altLang="en-US"/>
        </a:p>
      </dgm:t>
    </dgm:pt>
    <dgm:pt modelId="{4911DE6A-2CEB-4384-A767-F4A5F98B06D3}" type="sibTrans" cxnId="{39CE8616-1DF5-489E-BC86-34E45DD42CA1}">
      <dgm:prSet/>
      <dgm:spPr/>
      <dgm:t>
        <a:bodyPr/>
        <a:lstStyle/>
        <a:p>
          <a:endParaRPr lang="zh-TW" altLang="en-US"/>
        </a:p>
      </dgm:t>
    </dgm:pt>
    <dgm:pt modelId="{3DA7B266-E824-4EFE-B22E-E3E3906F1986}">
      <dgm:prSet phldrT="[文字]"/>
      <dgm:spPr/>
      <dgm:t>
        <a:bodyPr/>
        <a:lstStyle/>
        <a:p>
          <a:pPr algn="l"/>
          <a:r>
            <a:rPr lang="en-US" altLang="zh-TW" dirty="0" smtClean="0">
              <a:latin typeface="Times New Roman" pitchFamily="18" charset="0"/>
              <a:cs typeface="Times New Roman" pitchFamily="18" charset="0"/>
            </a:rPr>
            <a:t>Did not raise a claim : Gave up</a:t>
          </a:r>
          <a:endParaRPr lang="zh-TW" altLang="en-US" dirty="0">
            <a:latin typeface="Times New Roman" pitchFamily="18" charset="0"/>
            <a:cs typeface="Times New Roman" pitchFamily="18" charset="0"/>
          </a:endParaRPr>
        </a:p>
      </dgm:t>
    </dgm:pt>
    <dgm:pt modelId="{39376AE9-8BDD-44FA-8367-53DDB1E9CC00}" type="parTrans" cxnId="{B2B19DF8-BFF9-4933-B224-66A4B9BE9EC8}">
      <dgm:prSet/>
      <dgm:spPr/>
      <dgm:t>
        <a:bodyPr/>
        <a:lstStyle/>
        <a:p>
          <a:endParaRPr lang="zh-TW" altLang="en-US"/>
        </a:p>
      </dgm:t>
    </dgm:pt>
    <dgm:pt modelId="{53525ADB-B334-4EAC-AB93-53C04AD600DE}" type="sibTrans" cxnId="{B2B19DF8-BFF9-4933-B224-66A4B9BE9EC8}">
      <dgm:prSet/>
      <dgm:spPr/>
      <dgm:t>
        <a:bodyPr/>
        <a:lstStyle/>
        <a:p>
          <a:endParaRPr lang="zh-TW" altLang="en-US"/>
        </a:p>
      </dgm:t>
    </dgm:pt>
    <dgm:pt modelId="{B3454149-2F7B-4F41-8638-EA6AF95A4546}">
      <dgm:prSet phldrT="[文字]"/>
      <dgm:spPr/>
      <dgm:t>
        <a:bodyPr/>
        <a:lstStyle/>
        <a:p>
          <a:pPr algn="l"/>
          <a:r>
            <a:rPr lang="en-US" altLang="zh-TW" dirty="0" smtClean="0">
              <a:latin typeface="Times New Roman" pitchFamily="18" charset="0"/>
              <a:cs typeface="Times New Roman" pitchFamily="18" charset="0"/>
            </a:rPr>
            <a:t>Raised a claim</a:t>
          </a:r>
          <a:endParaRPr lang="zh-TW" altLang="en-US" dirty="0">
            <a:latin typeface="Times New Roman" pitchFamily="18" charset="0"/>
            <a:cs typeface="Times New Roman" pitchFamily="18" charset="0"/>
          </a:endParaRPr>
        </a:p>
      </dgm:t>
    </dgm:pt>
    <dgm:pt modelId="{D288AC54-F7F6-41E9-9045-F49F8DD0B198}" type="parTrans" cxnId="{D2DADC82-0153-41F2-BAC6-286FA9B81BF5}">
      <dgm:prSet/>
      <dgm:spPr/>
      <dgm:t>
        <a:bodyPr/>
        <a:lstStyle/>
        <a:p>
          <a:endParaRPr lang="zh-TW" altLang="en-US"/>
        </a:p>
      </dgm:t>
    </dgm:pt>
    <dgm:pt modelId="{787B6921-C9FB-4D92-B5E1-D188984F78F9}" type="sibTrans" cxnId="{D2DADC82-0153-41F2-BAC6-286FA9B81BF5}">
      <dgm:prSet/>
      <dgm:spPr/>
      <dgm:t>
        <a:bodyPr/>
        <a:lstStyle/>
        <a:p>
          <a:endParaRPr lang="zh-TW" altLang="en-US"/>
        </a:p>
      </dgm:t>
    </dgm:pt>
    <dgm:pt modelId="{350148EF-C638-4CDF-9F24-5234F5BA1AC8}">
      <dgm:prSet phldrT="[文字]"/>
      <dgm:spPr/>
      <dgm:t>
        <a:bodyPr/>
        <a:lstStyle/>
        <a:p>
          <a:pPr algn="l"/>
          <a:r>
            <a:rPr lang="en-US" altLang="zh-TW" dirty="0" smtClean="0">
              <a:latin typeface="Times New Roman" pitchFamily="18" charset="0"/>
              <a:cs typeface="Times New Roman" pitchFamily="18" charset="0"/>
            </a:rPr>
            <a:t>Obtained settlement</a:t>
          </a:r>
          <a:endParaRPr lang="zh-TW" altLang="en-US" dirty="0">
            <a:latin typeface="Times New Roman" pitchFamily="18" charset="0"/>
            <a:cs typeface="Times New Roman" pitchFamily="18" charset="0"/>
          </a:endParaRPr>
        </a:p>
      </dgm:t>
    </dgm:pt>
    <dgm:pt modelId="{49811100-B3CB-4E96-A920-2F2068F3697C}" type="parTrans" cxnId="{DD93ED25-95F7-4B65-B4CC-52EC4B509410}">
      <dgm:prSet/>
      <dgm:spPr/>
      <dgm:t>
        <a:bodyPr/>
        <a:lstStyle/>
        <a:p>
          <a:endParaRPr lang="zh-TW" altLang="en-US"/>
        </a:p>
      </dgm:t>
    </dgm:pt>
    <dgm:pt modelId="{C10B57FC-4F54-497A-B291-7BBC5D41529F}" type="sibTrans" cxnId="{DD93ED25-95F7-4B65-B4CC-52EC4B509410}">
      <dgm:prSet/>
      <dgm:spPr/>
      <dgm:t>
        <a:bodyPr/>
        <a:lstStyle/>
        <a:p>
          <a:endParaRPr lang="zh-TW" altLang="en-US"/>
        </a:p>
      </dgm:t>
    </dgm:pt>
    <dgm:pt modelId="{BE47BC55-BDC8-45D6-A4F0-40F856B9C717}">
      <dgm:prSet phldrT="[文字]"/>
      <dgm:spPr/>
      <dgm:t>
        <a:bodyPr/>
        <a:lstStyle/>
        <a:p>
          <a:pPr algn="l"/>
          <a:r>
            <a:rPr lang="en-US" altLang="zh-TW" dirty="0" smtClean="0">
              <a:latin typeface="Times New Roman" pitchFamily="18" charset="0"/>
              <a:cs typeface="Times New Roman" pitchFamily="18" charset="0"/>
            </a:rPr>
            <a:t>Did not obtain settlement</a:t>
          </a:r>
          <a:endParaRPr lang="zh-TW" altLang="en-US" dirty="0">
            <a:latin typeface="Times New Roman" pitchFamily="18" charset="0"/>
            <a:cs typeface="Times New Roman" pitchFamily="18" charset="0"/>
          </a:endParaRPr>
        </a:p>
      </dgm:t>
    </dgm:pt>
    <dgm:pt modelId="{273B3520-6770-45AC-8476-4C8F24D66B98}" type="parTrans" cxnId="{91C38ECE-8D6D-444C-BE9A-1E466FCE2AD9}">
      <dgm:prSet/>
      <dgm:spPr/>
      <dgm:t>
        <a:bodyPr/>
        <a:lstStyle/>
        <a:p>
          <a:endParaRPr lang="zh-TW" altLang="en-US"/>
        </a:p>
      </dgm:t>
    </dgm:pt>
    <dgm:pt modelId="{DB1078D6-F006-48CE-B7D5-98BF2414A43F}" type="sibTrans" cxnId="{91C38ECE-8D6D-444C-BE9A-1E466FCE2AD9}">
      <dgm:prSet/>
      <dgm:spPr/>
      <dgm:t>
        <a:bodyPr/>
        <a:lstStyle/>
        <a:p>
          <a:endParaRPr lang="zh-TW" altLang="en-US"/>
        </a:p>
      </dgm:t>
    </dgm:pt>
    <dgm:pt modelId="{39CA1F76-6913-4758-8030-68A4680DCB40}" type="pres">
      <dgm:prSet presAssocID="{07443FC7-F3B8-4D37-B757-E597E0666D26}" presName="diagram" presStyleCnt="0">
        <dgm:presLayoutVars>
          <dgm:chPref val="1"/>
          <dgm:dir/>
          <dgm:animOne val="branch"/>
          <dgm:animLvl val="lvl"/>
          <dgm:resizeHandles val="exact"/>
        </dgm:presLayoutVars>
      </dgm:prSet>
      <dgm:spPr/>
      <dgm:t>
        <a:bodyPr/>
        <a:lstStyle/>
        <a:p>
          <a:endParaRPr lang="zh-TW" altLang="en-US"/>
        </a:p>
      </dgm:t>
    </dgm:pt>
    <dgm:pt modelId="{DA92E481-C1EE-4B10-BD97-3C93C3DAC255}" type="pres">
      <dgm:prSet presAssocID="{135EBE2C-F8BF-45DF-96F0-AA2F0237CAA5}" presName="root1" presStyleCnt="0"/>
      <dgm:spPr/>
    </dgm:pt>
    <dgm:pt modelId="{D25BB795-2ED1-4C1A-9D6E-54B80EF16DA8}" type="pres">
      <dgm:prSet presAssocID="{135EBE2C-F8BF-45DF-96F0-AA2F0237CAA5}" presName="LevelOneTextNode" presStyleLbl="node0" presStyleIdx="0" presStyleCnt="1" custLinFactNeighborX="-54873" custLinFactNeighborY="10574">
        <dgm:presLayoutVars>
          <dgm:chPref val="3"/>
        </dgm:presLayoutVars>
      </dgm:prSet>
      <dgm:spPr/>
      <dgm:t>
        <a:bodyPr/>
        <a:lstStyle/>
        <a:p>
          <a:endParaRPr lang="zh-TW" altLang="en-US"/>
        </a:p>
      </dgm:t>
    </dgm:pt>
    <dgm:pt modelId="{C4C90675-7771-484A-81A3-7E9B5899814B}" type="pres">
      <dgm:prSet presAssocID="{135EBE2C-F8BF-45DF-96F0-AA2F0237CAA5}" presName="level2hierChild" presStyleCnt="0"/>
      <dgm:spPr/>
    </dgm:pt>
    <dgm:pt modelId="{77A4F7F3-4AEE-4E3C-BF9F-95FFF517AF1B}" type="pres">
      <dgm:prSet presAssocID="{39376AE9-8BDD-44FA-8367-53DDB1E9CC00}" presName="conn2-1" presStyleLbl="parChTrans1D2" presStyleIdx="0" presStyleCnt="2"/>
      <dgm:spPr/>
      <dgm:t>
        <a:bodyPr/>
        <a:lstStyle/>
        <a:p>
          <a:endParaRPr lang="zh-TW" altLang="en-US"/>
        </a:p>
      </dgm:t>
    </dgm:pt>
    <dgm:pt modelId="{084C9003-F78C-4AF0-8CFC-31FE62786274}" type="pres">
      <dgm:prSet presAssocID="{39376AE9-8BDD-44FA-8367-53DDB1E9CC00}" presName="connTx" presStyleLbl="parChTrans1D2" presStyleIdx="0" presStyleCnt="2"/>
      <dgm:spPr/>
      <dgm:t>
        <a:bodyPr/>
        <a:lstStyle/>
        <a:p>
          <a:endParaRPr lang="zh-TW" altLang="en-US"/>
        </a:p>
      </dgm:t>
    </dgm:pt>
    <dgm:pt modelId="{F79F87C0-120C-4975-96B6-4F3F5F8E724C}" type="pres">
      <dgm:prSet presAssocID="{3DA7B266-E824-4EFE-B22E-E3E3906F1986}" presName="root2" presStyleCnt="0"/>
      <dgm:spPr/>
    </dgm:pt>
    <dgm:pt modelId="{744CFCCC-4A89-4637-99DC-E8BF851AA59B}" type="pres">
      <dgm:prSet presAssocID="{3DA7B266-E824-4EFE-B22E-E3E3906F1986}" presName="LevelTwoTextNode" presStyleLbl="node2" presStyleIdx="0" presStyleCnt="2" custScaleX="202264" custScaleY="77403" custLinFactNeighborX="-11290">
        <dgm:presLayoutVars>
          <dgm:chPref val="3"/>
        </dgm:presLayoutVars>
      </dgm:prSet>
      <dgm:spPr/>
      <dgm:t>
        <a:bodyPr/>
        <a:lstStyle/>
        <a:p>
          <a:endParaRPr lang="zh-TW" altLang="en-US"/>
        </a:p>
      </dgm:t>
    </dgm:pt>
    <dgm:pt modelId="{4EC174B4-ED65-4A1C-BE86-F09854151B11}" type="pres">
      <dgm:prSet presAssocID="{3DA7B266-E824-4EFE-B22E-E3E3906F1986}" presName="level3hierChild" presStyleCnt="0"/>
      <dgm:spPr/>
    </dgm:pt>
    <dgm:pt modelId="{7D8E6828-6E24-4B05-BBA9-ECB8FF6F3C1F}" type="pres">
      <dgm:prSet presAssocID="{D288AC54-F7F6-41E9-9045-F49F8DD0B198}" presName="conn2-1" presStyleLbl="parChTrans1D2" presStyleIdx="1" presStyleCnt="2"/>
      <dgm:spPr/>
      <dgm:t>
        <a:bodyPr/>
        <a:lstStyle/>
        <a:p>
          <a:endParaRPr lang="zh-TW" altLang="en-US"/>
        </a:p>
      </dgm:t>
    </dgm:pt>
    <dgm:pt modelId="{E35742DA-72C6-4DF1-AAD6-B8F4D2B8EDA8}" type="pres">
      <dgm:prSet presAssocID="{D288AC54-F7F6-41E9-9045-F49F8DD0B198}" presName="connTx" presStyleLbl="parChTrans1D2" presStyleIdx="1" presStyleCnt="2"/>
      <dgm:spPr/>
      <dgm:t>
        <a:bodyPr/>
        <a:lstStyle/>
        <a:p>
          <a:endParaRPr lang="zh-TW" altLang="en-US"/>
        </a:p>
      </dgm:t>
    </dgm:pt>
    <dgm:pt modelId="{5FF3D379-E3C7-49F6-996C-2B80BDE2D546}" type="pres">
      <dgm:prSet presAssocID="{B3454149-2F7B-4F41-8638-EA6AF95A4546}" presName="root2" presStyleCnt="0"/>
      <dgm:spPr/>
    </dgm:pt>
    <dgm:pt modelId="{8A2038DB-EB4D-496A-A864-27DDBD1643E3}" type="pres">
      <dgm:prSet presAssocID="{B3454149-2F7B-4F41-8638-EA6AF95A4546}" presName="LevelTwoTextNode" presStyleLbl="node2" presStyleIdx="1" presStyleCnt="2" custScaleX="202264" custScaleY="77403" custLinFactNeighborX="-12422" custLinFactNeighborY="21403">
        <dgm:presLayoutVars>
          <dgm:chPref val="3"/>
        </dgm:presLayoutVars>
      </dgm:prSet>
      <dgm:spPr/>
      <dgm:t>
        <a:bodyPr/>
        <a:lstStyle/>
        <a:p>
          <a:endParaRPr lang="zh-TW" altLang="en-US"/>
        </a:p>
      </dgm:t>
    </dgm:pt>
    <dgm:pt modelId="{90CD72EE-BAFC-44DB-8A16-DEC5DDF946D1}" type="pres">
      <dgm:prSet presAssocID="{B3454149-2F7B-4F41-8638-EA6AF95A4546}" presName="level3hierChild" presStyleCnt="0"/>
      <dgm:spPr/>
    </dgm:pt>
    <dgm:pt modelId="{7C866D53-84E6-448C-9232-C6BEF053D424}" type="pres">
      <dgm:prSet presAssocID="{49811100-B3CB-4E96-A920-2F2068F3697C}" presName="conn2-1" presStyleLbl="parChTrans1D3" presStyleIdx="0" presStyleCnt="2"/>
      <dgm:spPr/>
      <dgm:t>
        <a:bodyPr/>
        <a:lstStyle/>
        <a:p>
          <a:endParaRPr lang="zh-TW" altLang="en-US"/>
        </a:p>
      </dgm:t>
    </dgm:pt>
    <dgm:pt modelId="{3272BB40-528B-4D7A-974C-0863FBA689D3}" type="pres">
      <dgm:prSet presAssocID="{49811100-B3CB-4E96-A920-2F2068F3697C}" presName="connTx" presStyleLbl="parChTrans1D3" presStyleIdx="0" presStyleCnt="2"/>
      <dgm:spPr/>
      <dgm:t>
        <a:bodyPr/>
        <a:lstStyle/>
        <a:p>
          <a:endParaRPr lang="zh-TW" altLang="en-US"/>
        </a:p>
      </dgm:t>
    </dgm:pt>
    <dgm:pt modelId="{B9A90D48-4059-496F-B489-77FAF7A84DEC}" type="pres">
      <dgm:prSet presAssocID="{350148EF-C638-4CDF-9F24-5234F5BA1AC8}" presName="root2" presStyleCnt="0"/>
      <dgm:spPr/>
    </dgm:pt>
    <dgm:pt modelId="{14F37F37-E2B5-47BA-A5C7-842F8664460E}" type="pres">
      <dgm:prSet presAssocID="{350148EF-C638-4CDF-9F24-5234F5BA1AC8}" presName="LevelTwoTextNode" presStyleLbl="node3" presStyleIdx="0" presStyleCnt="2" custScaleX="189140" custScaleY="58778" custLinFactNeighborX="-17563" custLinFactNeighborY="12518">
        <dgm:presLayoutVars>
          <dgm:chPref val="3"/>
        </dgm:presLayoutVars>
      </dgm:prSet>
      <dgm:spPr/>
      <dgm:t>
        <a:bodyPr/>
        <a:lstStyle/>
        <a:p>
          <a:endParaRPr lang="zh-TW" altLang="en-US"/>
        </a:p>
      </dgm:t>
    </dgm:pt>
    <dgm:pt modelId="{DF78CBED-01C6-4C2A-B0D2-BFF6DB609DAF}" type="pres">
      <dgm:prSet presAssocID="{350148EF-C638-4CDF-9F24-5234F5BA1AC8}" presName="level3hierChild" presStyleCnt="0"/>
      <dgm:spPr/>
    </dgm:pt>
    <dgm:pt modelId="{4BBE3038-ED73-402A-885F-E833C7936224}" type="pres">
      <dgm:prSet presAssocID="{273B3520-6770-45AC-8476-4C8F24D66B98}" presName="conn2-1" presStyleLbl="parChTrans1D3" presStyleIdx="1" presStyleCnt="2"/>
      <dgm:spPr/>
      <dgm:t>
        <a:bodyPr/>
        <a:lstStyle/>
        <a:p>
          <a:endParaRPr lang="zh-TW" altLang="en-US"/>
        </a:p>
      </dgm:t>
    </dgm:pt>
    <dgm:pt modelId="{98CD4D64-A098-44E8-94DF-131FFB8BF4EB}" type="pres">
      <dgm:prSet presAssocID="{273B3520-6770-45AC-8476-4C8F24D66B98}" presName="connTx" presStyleLbl="parChTrans1D3" presStyleIdx="1" presStyleCnt="2"/>
      <dgm:spPr/>
      <dgm:t>
        <a:bodyPr/>
        <a:lstStyle/>
        <a:p>
          <a:endParaRPr lang="zh-TW" altLang="en-US"/>
        </a:p>
      </dgm:t>
    </dgm:pt>
    <dgm:pt modelId="{0E8FE69E-0BEB-4A1B-8856-6BB46E14837C}" type="pres">
      <dgm:prSet presAssocID="{BE47BC55-BDC8-45D6-A4F0-40F856B9C717}" presName="root2" presStyleCnt="0"/>
      <dgm:spPr/>
    </dgm:pt>
    <dgm:pt modelId="{A9370A28-1744-4407-A329-425D573C518C}" type="pres">
      <dgm:prSet presAssocID="{BE47BC55-BDC8-45D6-A4F0-40F856B9C717}" presName="LevelTwoTextNode" presStyleLbl="node3" presStyleIdx="1" presStyleCnt="2" custScaleX="189140" custScaleY="57254" custLinFactNeighborX="-16730" custLinFactNeighborY="19528">
        <dgm:presLayoutVars>
          <dgm:chPref val="3"/>
        </dgm:presLayoutVars>
      </dgm:prSet>
      <dgm:spPr/>
      <dgm:t>
        <a:bodyPr/>
        <a:lstStyle/>
        <a:p>
          <a:endParaRPr lang="zh-TW" altLang="en-US"/>
        </a:p>
      </dgm:t>
    </dgm:pt>
    <dgm:pt modelId="{A38F3610-98E0-4335-BF39-3FD5A6B56554}" type="pres">
      <dgm:prSet presAssocID="{BE47BC55-BDC8-45D6-A4F0-40F856B9C717}" presName="level3hierChild" presStyleCnt="0"/>
      <dgm:spPr/>
    </dgm:pt>
  </dgm:ptLst>
  <dgm:cxnLst>
    <dgm:cxn modelId="{D2DADC82-0153-41F2-BAC6-286FA9B81BF5}" srcId="{135EBE2C-F8BF-45DF-96F0-AA2F0237CAA5}" destId="{B3454149-2F7B-4F41-8638-EA6AF95A4546}" srcOrd="1" destOrd="0" parTransId="{D288AC54-F7F6-41E9-9045-F49F8DD0B198}" sibTransId="{787B6921-C9FB-4D92-B5E1-D188984F78F9}"/>
    <dgm:cxn modelId="{E9A0F704-6434-474C-A933-BAEEE1B70098}" type="presOf" srcId="{B3454149-2F7B-4F41-8638-EA6AF95A4546}" destId="{8A2038DB-EB4D-496A-A864-27DDBD1643E3}" srcOrd="0" destOrd="0" presId="urn:microsoft.com/office/officeart/2005/8/layout/hierarchy2"/>
    <dgm:cxn modelId="{E0937CAA-43D4-4920-8DF0-574C0BE87989}" type="presOf" srcId="{39376AE9-8BDD-44FA-8367-53DDB1E9CC00}" destId="{77A4F7F3-4AEE-4E3C-BF9F-95FFF517AF1B}" srcOrd="0" destOrd="0" presId="urn:microsoft.com/office/officeart/2005/8/layout/hierarchy2"/>
    <dgm:cxn modelId="{78B94D51-747C-4ED6-86EC-F69AEF8621E8}" type="presOf" srcId="{BE47BC55-BDC8-45D6-A4F0-40F856B9C717}" destId="{A9370A28-1744-4407-A329-425D573C518C}" srcOrd="0" destOrd="0" presId="urn:microsoft.com/office/officeart/2005/8/layout/hierarchy2"/>
    <dgm:cxn modelId="{79177078-4C22-481B-B7E8-2EA51AED0D8B}" type="presOf" srcId="{273B3520-6770-45AC-8476-4C8F24D66B98}" destId="{98CD4D64-A098-44E8-94DF-131FFB8BF4EB}" srcOrd="1" destOrd="0" presId="urn:microsoft.com/office/officeart/2005/8/layout/hierarchy2"/>
    <dgm:cxn modelId="{7DD13B78-A17B-4ED5-9723-D5B574053063}" type="presOf" srcId="{3DA7B266-E824-4EFE-B22E-E3E3906F1986}" destId="{744CFCCC-4A89-4637-99DC-E8BF851AA59B}" srcOrd="0" destOrd="0" presId="urn:microsoft.com/office/officeart/2005/8/layout/hierarchy2"/>
    <dgm:cxn modelId="{91F57D8C-93E4-4121-91B3-04EA2C0F5483}" type="presOf" srcId="{273B3520-6770-45AC-8476-4C8F24D66B98}" destId="{4BBE3038-ED73-402A-885F-E833C7936224}" srcOrd="0" destOrd="0" presId="urn:microsoft.com/office/officeart/2005/8/layout/hierarchy2"/>
    <dgm:cxn modelId="{91C38ECE-8D6D-444C-BE9A-1E466FCE2AD9}" srcId="{B3454149-2F7B-4F41-8638-EA6AF95A4546}" destId="{BE47BC55-BDC8-45D6-A4F0-40F856B9C717}" srcOrd="1" destOrd="0" parTransId="{273B3520-6770-45AC-8476-4C8F24D66B98}" sibTransId="{DB1078D6-F006-48CE-B7D5-98BF2414A43F}"/>
    <dgm:cxn modelId="{862DB441-08AC-421A-B661-66B1CE1F74D3}" type="presOf" srcId="{135EBE2C-F8BF-45DF-96F0-AA2F0237CAA5}" destId="{D25BB795-2ED1-4C1A-9D6E-54B80EF16DA8}" srcOrd="0" destOrd="0" presId="urn:microsoft.com/office/officeart/2005/8/layout/hierarchy2"/>
    <dgm:cxn modelId="{DD93ED25-95F7-4B65-B4CC-52EC4B509410}" srcId="{B3454149-2F7B-4F41-8638-EA6AF95A4546}" destId="{350148EF-C638-4CDF-9F24-5234F5BA1AC8}" srcOrd="0" destOrd="0" parTransId="{49811100-B3CB-4E96-A920-2F2068F3697C}" sibTransId="{C10B57FC-4F54-497A-B291-7BBC5D41529F}"/>
    <dgm:cxn modelId="{D2C83DCC-7D97-4EB3-9635-18EC7BFA9E2F}" type="presOf" srcId="{D288AC54-F7F6-41E9-9045-F49F8DD0B198}" destId="{7D8E6828-6E24-4B05-BBA9-ECB8FF6F3C1F}" srcOrd="0" destOrd="0" presId="urn:microsoft.com/office/officeart/2005/8/layout/hierarchy2"/>
    <dgm:cxn modelId="{B894674B-223B-440F-B865-71D022DDAFAB}" type="presOf" srcId="{350148EF-C638-4CDF-9F24-5234F5BA1AC8}" destId="{14F37F37-E2B5-47BA-A5C7-842F8664460E}" srcOrd="0" destOrd="0" presId="urn:microsoft.com/office/officeart/2005/8/layout/hierarchy2"/>
    <dgm:cxn modelId="{394D5C8B-F9D6-4611-9980-EFFC729E1F8C}" type="presOf" srcId="{49811100-B3CB-4E96-A920-2F2068F3697C}" destId="{3272BB40-528B-4D7A-974C-0863FBA689D3}" srcOrd="1" destOrd="0" presId="urn:microsoft.com/office/officeart/2005/8/layout/hierarchy2"/>
    <dgm:cxn modelId="{8FF9376D-81DF-4429-A374-D090CE25D6A1}" type="presOf" srcId="{49811100-B3CB-4E96-A920-2F2068F3697C}" destId="{7C866D53-84E6-448C-9232-C6BEF053D424}" srcOrd="0" destOrd="0" presId="urn:microsoft.com/office/officeart/2005/8/layout/hierarchy2"/>
    <dgm:cxn modelId="{40C90F96-3706-41EF-9B09-5DFE258A21E3}" type="presOf" srcId="{07443FC7-F3B8-4D37-B757-E597E0666D26}" destId="{39CA1F76-6913-4758-8030-68A4680DCB40}" srcOrd="0" destOrd="0" presId="urn:microsoft.com/office/officeart/2005/8/layout/hierarchy2"/>
    <dgm:cxn modelId="{B8CD7C18-C6D2-46AA-9BE2-93C21ABF02F1}" type="presOf" srcId="{39376AE9-8BDD-44FA-8367-53DDB1E9CC00}" destId="{084C9003-F78C-4AF0-8CFC-31FE62786274}" srcOrd="1" destOrd="0" presId="urn:microsoft.com/office/officeart/2005/8/layout/hierarchy2"/>
    <dgm:cxn modelId="{435164BB-FE71-4318-9C96-6DB24739575E}" type="presOf" srcId="{D288AC54-F7F6-41E9-9045-F49F8DD0B198}" destId="{E35742DA-72C6-4DF1-AAD6-B8F4D2B8EDA8}" srcOrd="1" destOrd="0" presId="urn:microsoft.com/office/officeart/2005/8/layout/hierarchy2"/>
    <dgm:cxn modelId="{B2B19DF8-BFF9-4933-B224-66A4B9BE9EC8}" srcId="{135EBE2C-F8BF-45DF-96F0-AA2F0237CAA5}" destId="{3DA7B266-E824-4EFE-B22E-E3E3906F1986}" srcOrd="0" destOrd="0" parTransId="{39376AE9-8BDD-44FA-8367-53DDB1E9CC00}" sibTransId="{53525ADB-B334-4EAC-AB93-53C04AD600DE}"/>
    <dgm:cxn modelId="{39CE8616-1DF5-489E-BC86-34E45DD42CA1}" srcId="{07443FC7-F3B8-4D37-B757-E597E0666D26}" destId="{135EBE2C-F8BF-45DF-96F0-AA2F0237CAA5}" srcOrd="0" destOrd="0" parTransId="{4655AA38-D6B4-4D70-A024-85BE1664A988}" sibTransId="{4911DE6A-2CEB-4384-A767-F4A5F98B06D3}"/>
    <dgm:cxn modelId="{1128F8B8-F023-416D-AA0E-BA4CC080439C}" type="presParOf" srcId="{39CA1F76-6913-4758-8030-68A4680DCB40}" destId="{DA92E481-C1EE-4B10-BD97-3C93C3DAC255}" srcOrd="0" destOrd="0" presId="urn:microsoft.com/office/officeart/2005/8/layout/hierarchy2"/>
    <dgm:cxn modelId="{40B4880A-F816-4663-8051-FB05058CEEF0}" type="presParOf" srcId="{DA92E481-C1EE-4B10-BD97-3C93C3DAC255}" destId="{D25BB795-2ED1-4C1A-9D6E-54B80EF16DA8}" srcOrd="0" destOrd="0" presId="urn:microsoft.com/office/officeart/2005/8/layout/hierarchy2"/>
    <dgm:cxn modelId="{663BBDCE-E3EB-4116-A9BB-CB514045E165}" type="presParOf" srcId="{DA92E481-C1EE-4B10-BD97-3C93C3DAC255}" destId="{C4C90675-7771-484A-81A3-7E9B5899814B}" srcOrd="1" destOrd="0" presId="urn:microsoft.com/office/officeart/2005/8/layout/hierarchy2"/>
    <dgm:cxn modelId="{E1E0E122-7D4B-4AAC-8708-C2C883921A8E}" type="presParOf" srcId="{C4C90675-7771-484A-81A3-7E9B5899814B}" destId="{77A4F7F3-4AEE-4E3C-BF9F-95FFF517AF1B}" srcOrd="0" destOrd="0" presId="urn:microsoft.com/office/officeart/2005/8/layout/hierarchy2"/>
    <dgm:cxn modelId="{F2E8DFBC-7B73-4537-82E5-AF3C3FD76013}" type="presParOf" srcId="{77A4F7F3-4AEE-4E3C-BF9F-95FFF517AF1B}" destId="{084C9003-F78C-4AF0-8CFC-31FE62786274}" srcOrd="0" destOrd="0" presId="urn:microsoft.com/office/officeart/2005/8/layout/hierarchy2"/>
    <dgm:cxn modelId="{4EEC070D-7E6F-46B1-B25A-FB149ACBFE82}" type="presParOf" srcId="{C4C90675-7771-484A-81A3-7E9B5899814B}" destId="{F79F87C0-120C-4975-96B6-4F3F5F8E724C}" srcOrd="1" destOrd="0" presId="urn:microsoft.com/office/officeart/2005/8/layout/hierarchy2"/>
    <dgm:cxn modelId="{BD95CE59-7B53-4304-A64E-A8FEF4C1F197}" type="presParOf" srcId="{F79F87C0-120C-4975-96B6-4F3F5F8E724C}" destId="{744CFCCC-4A89-4637-99DC-E8BF851AA59B}" srcOrd="0" destOrd="0" presId="urn:microsoft.com/office/officeart/2005/8/layout/hierarchy2"/>
    <dgm:cxn modelId="{C168C478-3995-40A6-A119-9E5FB0EDA122}" type="presParOf" srcId="{F79F87C0-120C-4975-96B6-4F3F5F8E724C}" destId="{4EC174B4-ED65-4A1C-BE86-F09854151B11}" srcOrd="1" destOrd="0" presId="urn:microsoft.com/office/officeart/2005/8/layout/hierarchy2"/>
    <dgm:cxn modelId="{385FA1BF-0BAE-45F9-B191-8A3124676D56}" type="presParOf" srcId="{C4C90675-7771-484A-81A3-7E9B5899814B}" destId="{7D8E6828-6E24-4B05-BBA9-ECB8FF6F3C1F}" srcOrd="2" destOrd="0" presId="urn:microsoft.com/office/officeart/2005/8/layout/hierarchy2"/>
    <dgm:cxn modelId="{41697F69-3D10-4EC7-B942-61D7A49EC0D0}" type="presParOf" srcId="{7D8E6828-6E24-4B05-BBA9-ECB8FF6F3C1F}" destId="{E35742DA-72C6-4DF1-AAD6-B8F4D2B8EDA8}" srcOrd="0" destOrd="0" presId="urn:microsoft.com/office/officeart/2005/8/layout/hierarchy2"/>
    <dgm:cxn modelId="{1495B58B-C73A-4709-9AF3-4ACB9DE6C7AF}" type="presParOf" srcId="{C4C90675-7771-484A-81A3-7E9B5899814B}" destId="{5FF3D379-E3C7-49F6-996C-2B80BDE2D546}" srcOrd="3" destOrd="0" presId="urn:microsoft.com/office/officeart/2005/8/layout/hierarchy2"/>
    <dgm:cxn modelId="{A941B6FC-9C56-42CA-8DFE-B1007205D99C}" type="presParOf" srcId="{5FF3D379-E3C7-49F6-996C-2B80BDE2D546}" destId="{8A2038DB-EB4D-496A-A864-27DDBD1643E3}" srcOrd="0" destOrd="0" presId="urn:microsoft.com/office/officeart/2005/8/layout/hierarchy2"/>
    <dgm:cxn modelId="{E0263F82-06DA-473F-AA27-C45E6347411A}" type="presParOf" srcId="{5FF3D379-E3C7-49F6-996C-2B80BDE2D546}" destId="{90CD72EE-BAFC-44DB-8A16-DEC5DDF946D1}" srcOrd="1" destOrd="0" presId="urn:microsoft.com/office/officeart/2005/8/layout/hierarchy2"/>
    <dgm:cxn modelId="{4DECCE07-3532-4B3E-BDE3-6357AC8FEB48}" type="presParOf" srcId="{90CD72EE-BAFC-44DB-8A16-DEC5DDF946D1}" destId="{7C866D53-84E6-448C-9232-C6BEF053D424}" srcOrd="0" destOrd="0" presId="urn:microsoft.com/office/officeart/2005/8/layout/hierarchy2"/>
    <dgm:cxn modelId="{19BE6AAB-8F22-4369-93A1-65BB831B158E}" type="presParOf" srcId="{7C866D53-84E6-448C-9232-C6BEF053D424}" destId="{3272BB40-528B-4D7A-974C-0863FBA689D3}" srcOrd="0" destOrd="0" presId="urn:microsoft.com/office/officeart/2005/8/layout/hierarchy2"/>
    <dgm:cxn modelId="{883F4308-D1DB-4896-9D1D-C3E775220C36}" type="presParOf" srcId="{90CD72EE-BAFC-44DB-8A16-DEC5DDF946D1}" destId="{B9A90D48-4059-496F-B489-77FAF7A84DEC}" srcOrd="1" destOrd="0" presId="urn:microsoft.com/office/officeart/2005/8/layout/hierarchy2"/>
    <dgm:cxn modelId="{DBDA3127-37C5-44B6-890E-C61FE35E2DA3}" type="presParOf" srcId="{B9A90D48-4059-496F-B489-77FAF7A84DEC}" destId="{14F37F37-E2B5-47BA-A5C7-842F8664460E}" srcOrd="0" destOrd="0" presId="urn:microsoft.com/office/officeart/2005/8/layout/hierarchy2"/>
    <dgm:cxn modelId="{EACFDA0D-36C0-40AF-8F61-F1E06B03AD34}" type="presParOf" srcId="{B9A90D48-4059-496F-B489-77FAF7A84DEC}" destId="{DF78CBED-01C6-4C2A-B0D2-BFF6DB609DAF}" srcOrd="1" destOrd="0" presId="urn:microsoft.com/office/officeart/2005/8/layout/hierarchy2"/>
    <dgm:cxn modelId="{E03AB120-9A8C-4E5F-BC76-D97C7D4C3E4B}" type="presParOf" srcId="{90CD72EE-BAFC-44DB-8A16-DEC5DDF946D1}" destId="{4BBE3038-ED73-402A-885F-E833C7936224}" srcOrd="2" destOrd="0" presId="urn:microsoft.com/office/officeart/2005/8/layout/hierarchy2"/>
    <dgm:cxn modelId="{B44ED79B-719E-4C34-A4EF-75809E1F8F12}" type="presParOf" srcId="{4BBE3038-ED73-402A-885F-E833C7936224}" destId="{98CD4D64-A098-44E8-94DF-131FFB8BF4EB}" srcOrd="0" destOrd="0" presId="urn:microsoft.com/office/officeart/2005/8/layout/hierarchy2"/>
    <dgm:cxn modelId="{D5425A9E-E05A-447E-A1A2-F3CF01B83581}" type="presParOf" srcId="{90CD72EE-BAFC-44DB-8A16-DEC5DDF946D1}" destId="{0E8FE69E-0BEB-4A1B-8856-6BB46E14837C}" srcOrd="3" destOrd="0" presId="urn:microsoft.com/office/officeart/2005/8/layout/hierarchy2"/>
    <dgm:cxn modelId="{7BBC6838-85BC-4362-A97F-D71411A79FF0}" type="presParOf" srcId="{0E8FE69E-0BEB-4A1B-8856-6BB46E14837C}" destId="{A9370A28-1744-4407-A329-425D573C518C}" srcOrd="0" destOrd="0" presId="urn:microsoft.com/office/officeart/2005/8/layout/hierarchy2"/>
    <dgm:cxn modelId="{98AF2620-FF8B-469B-863B-2E06BAA4FA69}" type="presParOf" srcId="{0E8FE69E-0BEB-4A1B-8856-6BB46E14837C}" destId="{A38F3610-98E0-4335-BF39-3FD5A6B56554}"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9B396A-F71C-45E5-851D-BC13C21AE569}" type="doc">
      <dgm:prSet loTypeId="urn:microsoft.com/office/officeart/2005/8/layout/chevron2" loCatId="list" qsTypeId="urn:microsoft.com/office/officeart/2005/8/quickstyle/3d2" qsCatId="3D" csTypeId="urn:microsoft.com/office/officeart/2005/8/colors/colorful2" csCatId="colorful" phldr="1"/>
      <dgm:spPr/>
      <dgm:t>
        <a:bodyPr/>
        <a:lstStyle/>
        <a:p>
          <a:endParaRPr lang="zh-TW" altLang="en-US"/>
        </a:p>
      </dgm:t>
    </dgm:pt>
    <dgm:pt modelId="{E81424C4-F972-403E-B34B-A47B78480F4A}">
      <dgm:prSet phldrT="[文字]" custT="1"/>
      <dgm:spPr/>
      <dgm:t>
        <a:bodyPr/>
        <a:lstStyle/>
        <a:p>
          <a:r>
            <a:rPr lang="en-US" altLang="zh-TW" sz="2800" b="1" dirty="0" smtClean="0">
              <a:solidFill>
                <a:schemeClr val="tx1"/>
              </a:solidFill>
              <a:latin typeface="Times New Roman" pitchFamily="18" charset="0"/>
              <a:cs typeface="Times New Roman" pitchFamily="18" charset="0"/>
            </a:rPr>
            <a:t>First type</a:t>
          </a:r>
          <a:endParaRPr lang="zh-TW" altLang="en-US" sz="2800" b="1" dirty="0">
            <a:solidFill>
              <a:schemeClr val="tx1"/>
            </a:solidFill>
            <a:latin typeface="Times New Roman" pitchFamily="18" charset="0"/>
            <a:cs typeface="Times New Roman" pitchFamily="18" charset="0"/>
          </a:endParaRPr>
        </a:p>
      </dgm:t>
    </dgm:pt>
    <dgm:pt modelId="{2D998A02-A4D6-400A-B4EA-F02C49D37E23}" type="parTrans" cxnId="{5E863BF0-8E01-4E20-B077-CC46C2147608}">
      <dgm:prSet/>
      <dgm:spPr/>
      <dgm:t>
        <a:bodyPr/>
        <a:lstStyle/>
        <a:p>
          <a:endParaRPr lang="zh-TW" altLang="en-US"/>
        </a:p>
      </dgm:t>
    </dgm:pt>
    <dgm:pt modelId="{3F02502D-E5D2-4134-9B63-E0A1D892D5B7}" type="sibTrans" cxnId="{5E863BF0-8E01-4E20-B077-CC46C2147608}">
      <dgm:prSet/>
      <dgm:spPr/>
      <dgm:t>
        <a:bodyPr/>
        <a:lstStyle/>
        <a:p>
          <a:endParaRPr lang="zh-TW" altLang="en-US"/>
        </a:p>
      </dgm:t>
    </dgm:pt>
    <dgm:pt modelId="{088A2F15-54CE-4288-87F9-1236F278891D}">
      <dgm:prSet phldrT="[文字]" custT="1"/>
      <dgm:spPr/>
      <dgm:t>
        <a:bodyPr/>
        <a:lstStyle/>
        <a:p>
          <a:r>
            <a:rPr lang="en-US" sz="2400" b="0" dirty="0" smtClean="0">
              <a:solidFill>
                <a:schemeClr val="tx1"/>
              </a:solidFill>
              <a:latin typeface="Times New Roman" pitchFamily="18" charset="0"/>
              <a:cs typeface="Times New Roman" pitchFamily="18" charset="0"/>
            </a:rPr>
            <a:t>main interest: the amount of claims</a:t>
          </a:r>
          <a:endParaRPr lang="zh-TW" altLang="en-US" sz="2400" b="0" dirty="0">
            <a:solidFill>
              <a:schemeClr val="tx1"/>
            </a:solidFill>
            <a:latin typeface="Times New Roman" pitchFamily="18" charset="0"/>
            <a:cs typeface="Times New Roman" pitchFamily="18" charset="0"/>
          </a:endParaRPr>
        </a:p>
      </dgm:t>
    </dgm:pt>
    <dgm:pt modelId="{54013087-4D01-47E5-A147-58CF5F6B5EE7}" type="parTrans" cxnId="{AE636365-1AE9-459F-8BDD-CB82F054B915}">
      <dgm:prSet/>
      <dgm:spPr/>
      <dgm:t>
        <a:bodyPr/>
        <a:lstStyle/>
        <a:p>
          <a:endParaRPr lang="zh-TW" altLang="en-US"/>
        </a:p>
      </dgm:t>
    </dgm:pt>
    <dgm:pt modelId="{756A3C04-4295-472E-99F0-53456D398D9D}" type="sibTrans" cxnId="{AE636365-1AE9-459F-8BDD-CB82F054B915}">
      <dgm:prSet/>
      <dgm:spPr/>
      <dgm:t>
        <a:bodyPr/>
        <a:lstStyle/>
        <a:p>
          <a:endParaRPr lang="zh-TW" altLang="en-US"/>
        </a:p>
      </dgm:t>
    </dgm:pt>
    <dgm:pt modelId="{DDB9D396-8BD8-437C-945B-95FF23480A03}">
      <dgm:prSet phldrT="[文字]" custT="1"/>
      <dgm:spPr/>
      <dgm:t>
        <a:bodyPr/>
        <a:lstStyle/>
        <a:p>
          <a:r>
            <a:rPr lang="en-US" altLang="zh-TW" sz="2800" b="1" dirty="0" smtClean="0">
              <a:solidFill>
                <a:schemeClr val="tx1"/>
              </a:solidFill>
              <a:latin typeface="Times New Roman" pitchFamily="18" charset="0"/>
              <a:cs typeface="Times New Roman" pitchFamily="18" charset="0"/>
            </a:rPr>
            <a:t>Second type</a:t>
          </a:r>
          <a:endParaRPr lang="zh-TW" altLang="en-US" sz="2800" b="1" dirty="0">
            <a:solidFill>
              <a:schemeClr val="tx1"/>
            </a:solidFill>
            <a:latin typeface="Times New Roman" pitchFamily="18" charset="0"/>
            <a:cs typeface="Times New Roman" pitchFamily="18" charset="0"/>
          </a:endParaRPr>
        </a:p>
      </dgm:t>
    </dgm:pt>
    <dgm:pt modelId="{8D39BCE4-3A75-4916-9AAF-AFC4B4753023}" type="parTrans" cxnId="{70190F3C-4B82-4144-8C31-4BB4C50DBAE6}">
      <dgm:prSet/>
      <dgm:spPr/>
      <dgm:t>
        <a:bodyPr/>
        <a:lstStyle/>
        <a:p>
          <a:endParaRPr lang="zh-TW" altLang="en-US"/>
        </a:p>
      </dgm:t>
    </dgm:pt>
    <dgm:pt modelId="{19B634C1-3797-48F5-8057-329913E8BBFD}" type="sibTrans" cxnId="{70190F3C-4B82-4144-8C31-4BB4C50DBAE6}">
      <dgm:prSet/>
      <dgm:spPr/>
      <dgm:t>
        <a:bodyPr/>
        <a:lstStyle/>
        <a:p>
          <a:endParaRPr lang="zh-TW" altLang="en-US"/>
        </a:p>
      </dgm:t>
    </dgm:pt>
    <dgm:pt modelId="{2BAE22F2-1E96-4BF5-8CA2-3708B44CFE35}">
      <dgm:prSet phldrT="[文字]" custT="1"/>
      <dgm:spPr/>
      <dgm:t>
        <a:bodyPr/>
        <a:lstStyle/>
        <a:p>
          <a:r>
            <a:rPr lang="en-US" altLang="en-US" sz="2000" b="0" dirty="0" smtClean="0">
              <a:solidFill>
                <a:schemeClr val="tx1"/>
              </a:solidFill>
              <a:latin typeface="Times New Roman" pitchFamily="18" charset="0"/>
              <a:cs typeface="Times New Roman" pitchFamily="18" charset="0"/>
            </a:rPr>
            <a:t>aggrieved party (claiming party) characteristics</a:t>
          </a:r>
          <a:endParaRPr lang="zh-TW" altLang="en-US" sz="2000" b="0" dirty="0">
            <a:solidFill>
              <a:schemeClr val="tx1"/>
            </a:solidFill>
            <a:latin typeface="Times New Roman" pitchFamily="18" charset="0"/>
            <a:cs typeface="Times New Roman" pitchFamily="18" charset="0"/>
          </a:endParaRPr>
        </a:p>
      </dgm:t>
    </dgm:pt>
    <dgm:pt modelId="{6EEEB28D-7126-42B0-9F74-F87DB4835DD1}" type="parTrans" cxnId="{37B9CD80-F363-4E91-8EED-073D8B1AA184}">
      <dgm:prSet/>
      <dgm:spPr/>
      <dgm:t>
        <a:bodyPr/>
        <a:lstStyle/>
        <a:p>
          <a:endParaRPr lang="zh-TW" altLang="en-US"/>
        </a:p>
      </dgm:t>
    </dgm:pt>
    <dgm:pt modelId="{593CB44E-F609-48E5-AB5B-321A78255511}" type="sibTrans" cxnId="{37B9CD80-F363-4E91-8EED-073D8B1AA184}">
      <dgm:prSet/>
      <dgm:spPr/>
      <dgm:t>
        <a:bodyPr/>
        <a:lstStyle/>
        <a:p>
          <a:endParaRPr lang="zh-TW" altLang="en-US"/>
        </a:p>
      </dgm:t>
    </dgm:pt>
    <dgm:pt modelId="{EB5AF507-BB72-4B36-B297-A862E9559EFD}">
      <dgm:prSet phldrT="[文字]" custT="1"/>
      <dgm:spPr/>
      <dgm:t>
        <a:bodyPr/>
        <a:lstStyle/>
        <a:p>
          <a:r>
            <a:rPr lang="en-US" altLang="en-US" sz="2000" b="0" dirty="0" smtClean="0">
              <a:solidFill>
                <a:schemeClr val="tx1"/>
              </a:solidFill>
              <a:latin typeface="Times New Roman" pitchFamily="18" charset="0"/>
              <a:cs typeface="Times New Roman" pitchFamily="18" charset="0"/>
            </a:rPr>
            <a:t>Opponent (accused party) characteristics</a:t>
          </a:r>
          <a:endParaRPr lang="zh-TW" altLang="en-US" sz="2000" b="0" dirty="0">
            <a:solidFill>
              <a:schemeClr val="tx1"/>
            </a:solidFill>
            <a:latin typeface="Times New Roman" pitchFamily="18" charset="0"/>
            <a:cs typeface="Times New Roman" pitchFamily="18" charset="0"/>
          </a:endParaRPr>
        </a:p>
      </dgm:t>
    </dgm:pt>
    <dgm:pt modelId="{2BEF8E8B-4855-44CD-A7B9-E77B836E4042}" type="parTrans" cxnId="{992B64D5-AEAF-4D40-95F8-70C5520F55D8}">
      <dgm:prSet/>
      <dgm:spPr/>
      <dgm:t>
        <a:bodyPr/>
        <a:lstStyle/>
        <a:p>
          <a:endParaRPr lang="zh-TW" altLang="en-US"/>
        </a:p>
      </dgm:t>
    </dgm:pt>
    <dgm:pt modelId="{5FED1844-160D-45ED-87E8-EA039DE3A1E3}" type="sibTrans" cxnId="{992B64D5-AEAF-4D40-95F8-70C5520F55D8}">
      <dgm:prSet/>
      <dgm:spPr/>
      <dgm:t>
        <a:bodyPr/>
        <a:lstStyle/>
        <a:p>
          <a:endParaRPr lang="zh-TW" altLang="en-US"/>
        </a:p>
      </dgm:t>
    </dgm:pt>
    <dgm:pt modelId="{0A2A4248-E987-42B2-8DA7-E9674CE6F69B}">
      <dgm:prSet phldrT="[文字]" custT="1"/>
      <dgm:spPr/>
      <dgm:t>
        <a:bodyPr/>
        <a:lstStyle/>
        <a:p>
          <a:r>
            <a:rPr lang="en-US" altLang="zh-TW" sz="2800" b="1" dirty="0" smtClean="0">
              <a:solidFill>
                <a:schemeClr val="tx1"/>
              </a:solidFill>
              <a:latin typeface="Times New Roman" pitchFamily="18" charset="0"/>
              <a:cs typeface="Times New Roman" pitchFamily="18" charset="0"/>
            </a:rPr>
            <a:t>Third type</a:t>
          </a:r>
          <a:endParaRPr lang="zh-TW" altLang="en-US" sz="2800" b="1" dirty="0">
            <a:solidFill>
              <a:schemeClr val="tx1"/>
            </a:solidFill>
            <a:latin typeface="Times New Roman" pitchFamily="18" charset="0"/>
            <a:cs typeface="Times New Roman" pitchFamily="18" charset="0"/>
          </a:endParaRPr>
        </a:p>
      </dgm:t>
    </dgm:pt>
    <dgm:pt modelId="{45DECEC2-6651-4E25-B37C-7BECD6696786}" type="sibTrans" cxnId="{F00634DD-83AA-4975-97EC-3F868BB37491}">
      <dgm:prSet/>
      <dgm:spPr/>
      <dgm:t>
        <a:bodyPr/>
        <a:lstStyle/>
        <a:p>
          <a:endParaRPr lang="zh-TW" altLang="en-US"/>
        </a:p>
      </dgm:t>
    </dgm:pt>
    <dgm:pt modelId="{AA1670A3-53CD-4B4F-9639-87730C4C3A23}" type="parTrans" cxnId="{F00634DD-83AA-4975-97EC-3F868BB37491}">
      <dgm:prSet/>
      <dgm:spPr/>
      <dgm:t>
        <a:bodyPr/>
        <a:lstStyle/>
        <a:p>
          <a:endParaRPr lang="zh-TW" altLang="en-US"/>
        </a:p>
      </dgm:t>
    </dgm:pt>
    <dgm:pt modelId="{BE949D54-7420-4748-9795-7718D0702CF0}">
      <dgm:prSet phldrT="[文字]" custT="1"/>
      <dgm:spPr/>
      <dgm:t>
        <a:bodyPr/>
        <a:lstStyle/>
        <a:p>
          <a:r>
            <a:rPr lang="en-US" sz="2000" b="0" dirty="0" smtClean="0">
              <a:solidFill>
                <a:schemeClr val="tx1"/>
              </a:solidFill>
              <a:latin typeface="Times New Roman" pitchFamily="18" charset="0"/>
              <a:cs typeface="Times New Roman" pitchFamily="18" charset="0"/>
            </a:rPr>
            <a:t>including gender, age, education, and household income</a:t>
          </a:r>
          <a:endParaRPr lang="zh-TW" altLang="en-US" sz="2000" b="0" dirty="0">
            <a:solidFill>
              <a:schemeClr val="tx1"/>
            </a:solidFill>
            <a:latin typeface="Times New Roman" pitchFamily="18" charset="0"/>
            <a:cs typeface="Times New Roman" pitchFamily="18" charset="0"/>
          </a:endParaRPr>
        </a:p>
      </dgm:t>
    </dgm:pt>
    <dgm:pt modelId="{8D492393-695A-4961-8764-C03B0308658D}" type="parTrans" cxnId="{ECA26FC7-E734-46F9-9C87-CC5F202E8409}">
      <dgm:prSet/>
      <dgm:spPr/>
      <dgm:t>
        <a:bodyPr/>
        <a:lstStyle/>
        <a:p>
          <a:endParaRPr lang="zh-TW" altLang="en-US"/>
        </a:p>
      </dgm:t>
    </dgm:pt>
    <dgm:pt modelId="{E4F76261-E0FA-43FA-808D-19D201A23E17}" type="sibTrans" cxnId="{ECA26FC7-E734-46F9-9C87-CC5F202E8409}">
      <dgm:prSet/>
      <dgm:spPr/>
      <dgm:t>
        <a:bodyPr/>
        <a:lstStyle/>
        <a:p>
          <a:endParaRPr lang="zh-TW" altLang="en-US"/>
        </a:p>
      </dgm:t>
    </dgm:pt>
    <dgm:pt modelId="{F6C6E0D8-8C1A-4F43-8A78-2DA055E317EA}">
      <dgm:prSet custT="1"/>
      <dgm:spPr/>
      <dgm:t>
        <a:bodyPr/>
        <a:lstStyle/>
        <a:p>
          <a:r>
            <a:rPr lang="en-US" altLang="en-US" sz="2000" b="0" dirty="0" smtClean="0">
              <a:solidFill>
                <a:schemeClr val="tx1"/>
              </a:solidFill>
              <a:latin typeface="Times New Roman" pitchFamily="18" charset="0"/>
              <a:cs typeface="Times New Roman" pitchFamily="18" charset="0"/>
            </a:rPr>
            <a:t>including opponent type (organization v. individual) and the preexisting relationship between the two parties (yes v. no) </a:t>
          </a:r>
          <a:endParaRPr lang="zh-TW" altLang="en-US" sz="2000" b="0" dirty="0">
            <a:solidFill>
              <a:schemeClr val="tx1"/>
            </a:solidFill>
            <a:latin typeface="Times New Roman" pitchFamily="18" charset="0"/>
            <a:cs typeface="Times New Roman" pitchFamily="18" charset="0"/>
          </a:endParaRPr>
        </a:p>
      </dgm:t>
    </dgm:pt>
    <dgm:pt modelId="{72209E87-2150-41F1-A7A7-1D990F79B88E}" type="parTrans" cxnId="{31471D61-3F5D-4990-A54B-321255303E89}">
      <dgm:prSet/>
      <dgm:spPr/>
      <dgm:t>
        <a:bodyPr/>
        <a:lstStyle/>
        <a:p>
          <a:endParaRPr lang="zh-TW" altLang="en-US"/>
        </a:p>
      </dgm:t>
    </dgm:pt>
    <dgm:pt modelId="{8EA61407-87CF-4428-8430-71EE6D6C9E56}" type="sibTrans" cxnId="{31471D61-3F5D-4990-A54B-321255303E89}">
      <dgm:prSet/>
      <dgm:spPr/>
      <dgm:t>
        <a:bodyPr/>
        <a:lstStyle/>
        <a:p>
          <a:endParaRPr lang="zh-TW" altLang="en-US"/>
        </a:p>
      </dgm:t>
    </dgm:pt>
    <dgm:pt modelId="{ABF4D682-205B-428A-9980-E90308E66823}">
      <dgm:prSet phldrT="[文字]" custT="1"/>
      <dgm:spPr/>
      <dgm:t>
        <a:bodyPr/>
        <a:lstStyle/>
        <a:p>
          <a:r>
            <a:rPr lang="en-US" sz="2400" b="0" dirty="0" smtClean="0">
              <a:solidFill>
                <a:schemeClr val="tx1"/>
              </a:solidFill>
              <a:latin typeface="Times New Roman" pitchFamily="18" charset="0"/>
              <a:cs typeface="Times New Roman" pitchFamily="18" charset="0"/>
            </a:rPr>
            <a:t>case type: a binary variable</a:t>
          </a:r>
          <a:endParaRPr lang="zh-TW" altLang="en-US" sz="2400" b="0" dirty="0">
            <a:solidFill>
              <a:schemeClr val="tx1"/>
            </a:solidFill>
            <a:latin typeface="Times New Roman" pitchFamily="18" charset="0"/>
            <a:cs typeface="Times New Roman" pitchFamily="18" charset="0"/>
          </a:endParaRPr>
        </a:p>
      </dgm:t>
    </dgm:pt>
    <dgm:pt modelId="{6810FBF5-84EE-49FB-A8F5-BD00A407FBA6}" type="parTrans" cxnId="{9D887E87-B8BE-4993-948D-2BFCEFF31062}">
      <dgm:prSet/>
      <dgm:spPr/>
      <dgm:t>
        <a:bodyPr/>
        <a:lstStyle/>
        <a:p>
          <a:endParaRPr lang="zh-TW" altLang="en-US"/>
        </a:p>
      </dgm:t>
    </dgm:pt>
    <dgm:pt modelId="{ADA36034-1A0C-40D6-8BD0-CF1F99742173}" type="sibTrans" cxnId="{9D887E87-B8BE-4993-948D-2BFCEFF31062}">
      <dgm:prSet/>
      <dgm:spPr/>
      <dgm:t>
        <a:bodyPr/>
        <a:lstStyle/>
        <a:p>
          <a:endParaRPr lang="zh-TW" altLang="en-US"/>
        </a:p>
      </dgm:t>
    </dgm:pt>
    <dgm:pt modelId="{21035C4B-3E17-4D08-84D4-43B62007B917}" type="pres">
      <dgm:prSet presAssocID="{D59B396A-F71C-45E5-851D-BC13C21AE569}" presName="linearFlow" presStyleCnt="0">
        <dgm:presLayoutVars>
          <dgm:dir/>
          <dgm:animLvl val="lvl"/>
          <dgm:resizeHandles val="exact"/>
        </dgm:presLayoutVars>
      </dgm:prSet>
      <dgm:spPr/>
      <dgm:t>
        <a:bodyPr/>
        <a:lstStyle/>
        <a:p>
          <a:endParaRPr lang="zh-TW" altLang="en-US"/>
        </a:p>
      </dgm:t>
    </dgm:pt>
    <dgm:pt modelId="{10FC6E67-DC16-43DC-883D-8DC1782C1A6E}" type="pres">
      <dgm:prSet presAssocID="{E81424C4-F972-403E-B34B-A47B78480F4A}" presName="composite" presStyleCnt="0"/>
      <dgm:spPr/>
    </dgm:pt>
    <dgm:pt modelId="{8BE81EA5-C491-4CE8-93DB-4371E79E0708}" type="pres">
      <dgm:prSet presAssocID="{E81424C4-F972-403E-B34B-A47B78480F4A}" presName="parentText" presStyleLbl="alignNode1" presStyleIdx="0" presStyleCnt="3">
        <dgm:presLayoutVars>
          <dgm:chMax val="1"/>
          <dgm:bulletEnabled val="1"/>
        </dgm:presLayoutVars>
      </dgm:prSet>
      <dgm:spPr/>
      <dgm:t>
        <a:bodyPr/>
        <a:lstStyle/>
        <a:p>
          <a:endParaRPr lang="zh-TW" altLang="en-US"/>
        </a:p>
      </dgm:t>
    </dgm:pt>
    <dgm:pt modelId="{8166D496-76F0-4080-AE4D-9438FD3FA696}" type="pres">
      <dgm:prSet presAssocID="{E81424C4-F972-403E-B34B-A47B78480F4A}" presName="descendantText" presStyleLbl="alignAcc1" presStyleIdx="0" presStyleCnt="3">
        <dgm:presLayoutVars>
          <dgm:bulletEnabled val="1"/>
        </dgm:presLayoutVars>
      </dgm:prSet>
      <dgm:spPr/>
      <dgm:t>
        <a:bodyPr/>
        <a:lstStyle/>
        <a:p>
          <a:endParaRPr lang="zh-TW" altLang="en-US"/>
        </a:p>
      </dgm:t>
    </dgm:pt>
    <dgm:pt modelId="{B7F0C0D6-50FF-4887-941A-5FB9D1D3CA72}" type="pres">
      <dgm:prSet presAssocID="{3F02502D-E5D2-4134-9B63-E0A1D892D5B7}" presName="sp" presStyleCnt="0"/>
      <dgm:spPr/>
    </dgm:pt>
    <dgm:pt modelId="{66188B73-4137-45A8-820A-CEEE8D9916C0}" type="pres">
      <dgm:prSet presAssocID="{DDB9D396-8BD8-437C-945B-95FF23480A03}" presName="composite" presStyleCnt="0"/>
      <dgm:spPr/>
    </dgm:pt>
    <dgm:pt modelId="{ED9419F4-0EDC-46C8-AEF2-7378966BE28F}" type="pres">
      <dgm:prSet presAssocID="{DDB9D396-8BD8-437C-945B-95FF23480A03}" presName="parentText" presStyleLbl="alignNode1" presStyleIdx="1" presStyleCnt="3">
        <dgm:presLayoutVars>
          <dgm:chMax val="1"/>
          <dgm:bulletEnabled val="1"/>
        </dgm:presLayoutVars>
      </dgm:prSet>
      <dgm:spPr/>
      <dgm:t>
        <a:bodyPr/>
        <a:lstStyle/>
        <a:p>
          <a:endParaRPr lang="zh-TW" altLang="en-US"/>
        </a:p>
      </dgm:t>
    </dgm:pt>
    <dgm:pt modelId="{655D5C6F-61EF-4AEF-A923-AC8BD89D83E8}" type="pres">
      <dgm:prSet presAssocID="{DDB9D396-8BD8-437C-945B-95FF23480A03}" presName="descendantText" presStyleLbl="alignAcc1" presStyleIdx="1" presStyleCnt="3">
        <dgm:presLayoutVars>
          <dgm:bulletEnabled val="1"/>
        </dgm:presLayoutVars>
      </dgm:prSet>
      <dgm:spPr/>
      <dgm:t>
        <a:bodyPr/>
        <a:lstStyle/>
        <a:p>
          <a:endParaRPr lang="zh-TW" altLang="en-US"/>
        </a:p>
      </dgm:t>
    </dgm:pt>
    <dgm:pt modelId="{11B75371-2E6F-4830-9046-ACFA4A0073E6}" type="pres">
      <dgm:prSet presAssocID="{19B634C1-3797-48F5-8057-329913E8BBFD}" presName="sp" presStyleCnt="0"/>
      <dgm:spPr/>
    </dgm:pt>
    <dgm:pt modelId="{A7E58BA2-FC80-45AB-9159-6761DA4E501E}" type="pres">
      <dgm:prSet presAssocID="{0A2A4248-E987-42B2-8DA7-E9674CE6F69B}" presName="composite" presStyleCnt="0"/>
      <dgm:spPr/>
    </dgm:pt>
    <dgm:pt modelId="{6B0146D0-9A88-4905-86FD-5661BB08219F}" type="pres">
      <dgm:prSet presAssocID="{0A2A4248-E987-42B2-8DA7-E9674CE6F69B}" presName="parentText" presStyleLbl="alignNode1" presStyleIdx="2" presStyleCnt="3">
        <dgm:presLayoutVars>
          <dgm:chMax val="1"/>
          <dgm:bulletEnabled val="1"/>
        </dgm:presLayoutVars>
      </dgm:prSet>
      <dgm:spPr/>
      <dgm:t>
        <a:bodyPr/>
        <a:lstStyle/>
        <a:p>
          <a:endParaRPr lang="zh-TW" altLang="en-US"/>
        </a:p>
      </dgm:t>
    </dgm:pt>
    <dgm:pt modelId="{848FA57D-5D98-46EE-923A-5E3474F092D1}" type="pres">
      <dgm:prSet presAssocID="{0A2A4248-E987-42B2-8DA7-E9674CE6F69B}" presName="descendantText" presStyleLbl="alignAcc1" presStyleIdx="2" presStyleCnt="3">
        <dgm:presLayoutVars>
          <dgm:bulletEnabled val="1"/>
        </dgm:presLayoutVars>
      </dgm:prSet>
      <dgm:spPr/>
      <dgm:t>
        <a:bodyPr/>
        <a:lstStyle/>
        <a:p>
          <a:endParaRPr lang="zh-TW" altLang="en-US"/>
        </a:p>
      </dgm:t>
    </dgm:pt>
  </dgm:ptLst>
  <dgm:cxnLst>
    <dgm:cxn modelId="{AE57F64C-EA7A-415C-A1BE-6D3C631124F2}" type="presOf" srcId="{F6C6E0D8-8C1A-4F43-8A78-2DA055E317EA}" destId="{848FA57D-5D98-46EE-923A-5E3474F092D1}" srcOrd="0" destOrd="1" presId="urn:microsoft.com/office/officeart/2005/8/layout/chevron2"/>
    <dgm:cxn modelId="{1C4EA3C5-AC5B-4340-81D5-3D2724A00D4A}" type="presOf" srcId="{EB5AF507-BB72-4B36-B297-A862E9559EFD}" destId="{848FA57D-5D98-46EE-923A-5E3474F092D1}" srcOrd="0" destOrd="0" presId="urn:microsoft.com/office/officeart/2005/8/layout/chevron2"/>
    <dgm:cxn modelId="{70190F3C-4B82-4144-8C31-4BB4C50DBAE6}" srcId="{D59B396A-F71C-45E5-851D-BC13C21AE569}" destId="{DDB9D396-8BD8-437C-945B-95FF23480A03}" srcOrd="1" destOrd="0" parTransId="{8D39BCE4-3A75-4916-9AAF-AFC4B4753023}" sibTransId="{19B634C1-3797-48F5-8057-329913E8BBFD}"/>
    <dgm:cxn modelId="{74873E87-EA9B-491B-9C5C-FD887132D229}" type="presOf" srcId="{088A2F15-54CE-4288-87F9-1236F278891D}" destId="{8166D496-76F0-4080-AE4D-9438FD3FA696}" srcOrd="0" destOrd="0" presId="urn:microsoft.com/office/officeart/2005/8/layout/chevron2"/>
    <dgm:cxn modelId="{5B9F5E4E-688E-41A7-9584-C41BA567BF95}" type="presOf" srcId="{D59B396A-F71C-45E5-851D-BC13C21AE569}" destId="{21035C4B-3E17-4D08-84D4-43B62007B917}" srcOrd="0" destOrd="0" presId="urn:microsoft.com/office/officeart/2005/8/layout/chevron2"/>
    <dgm:cxn modelId="{D093E224-1E8B-4A4D-A2D1-0F79546C9E91}" type="presOf" srcId="{ABF4D682-205B-428A-9980-E90308E66823}" destId="{8166D496-76F0-4080-AE4D-9438FD3FA696}" srcOrd="0" destOrd="1" presId="urn:microsoft.com/office/officeart/2005/8/layout/chevron2"/>
    <dgm:cxn modelId="{31471D61-3F5D-4990-A54B-321255303E89}" srcId="{0A2A4248-E987-42B2-8DA7-E9674CE6F69B}" destId="{F6C6E0D8-8C1A-4F43-8A78-2DA055E317EA}" srcOrd="1" destOrd="0" parTransId="{72209E87-2150-41F1-A7A7-1D990F79B88E}" sibTransId="{8EA61407-87CF-4428-8430-71EE6D6C9E56}"/>
    <dgm:cxn modelId="{37B9CD80-F363-4E91-8EED-073D8B1AA184}" srcId="{DDB9D396-8BD8-437C-945B-95FF23480A03}" destId="{2BAE22F2-1E96-4BF5-8CA2-3708B44CFE35}" srcOrd="0" destOrd="0" parTransId="{6EEEB28D-7126-42B0-9F74-F87DB4835DD1}" sibTransId="{593CB44E-F609-48E5-AB5B-321A78255511}"/>
    <dgm:cxn modelId="{FF6FDA22-4045-41A7-A6F0-65903C0E1346}" type="presOf" srcId="{DDB9D396-8BD8-437C-945B-95FF23480A03}" destId="{ED9419F4-0EDC-46C8-AEF2-7378966BE28F}" srcOrd="0" destOrd="0" presId="urn:microsoft.com/office/officeart/2005/8/layout/chevron2"/>
    <dgm:cxn modelId="{AE636365-1AE9-459F-8BDD-CB82F054B915}" srcId="{E81424C4-F972-403E-B34B-A47B78480F4A}" destId="{088A2F15-54CE-4288-87F9-1236F278891D}" srcOrd="0" destOrd="0" parTransId="{54013087-4D01-47E5-A147-58CF5F6B5EE7}" sibTransId="{756A3C04-4295-472E-99F0-53456D398D9D}"/>
    <dgm:cxn modelId="{9DE74F56-058F-4DAB-B8D7-06F92064DF4E}" type="presOf" srcId="{E81424C4-F972-403E-B34B-A47B78480F4A}" destId="{8BE81EA5-C491-4CE8-93DB-4371E79E0708}" srcOrd="0" destOrd="0" presId="urn:microsoft.com/office/officeart/2005/8/layout/chevron2"/>
    <dgm:cxn modelId="{ECA26FC7-E734-46F9-9C87-CC5F202E8409}" srcId="{DDB9D396-8BD8-437C-945B-95FF23480A03}" destId="{BE949D54-7420-4748-9795-7718D0702CF0}" srcOrd="1" destOrd="0" parTransId="{8D492393-695A-4961-8764-C03B0308658D}" sibTransId="{E4F76261-E0FA-43FA-808D-19D201A23E17}"/>
    <dgm:cxn modelId="{F00634DD-83AA-4975-97EC-3F868BB37491}" srcId="{D59B396A-F71C-45E5-851D-BC13C21AE569}" destId="{0A2A4248-E987-42B2-8DA7-E9674CE6F69B}" srcOrd="2" destOrd="0" parTransId="{AA1670A3-53CD-4B4F-9639-87730C4C3A23}" sibTransId="{45DECEC2-6651-4E25-B37C-7BECD6696786}"/>
    <dgm:cxn modelId="{97C52156-BCBF-4A80-9B96-155FD8337886}" type="presOf" srcId="{2BAE22F2-1E96-4BF5-8CA2-3708B44CFE35}" destId="{655D5C6F-61EF-4AEF-A923-AC8BD89D83E8}" srcOrd="0" destOrd="0" presId="urn:microsoft.com/office/officeart/2005/8/layout/chevron2"/>
    <dgm:cxn modelId="{9D887E87-B8BE-4993-948D-2BFCEFF31062}" srcId="{E81424C4-F972-403E-B34B-A47B78480F4A}" destId="{ABF4D682-205B-428A-9980-E90308E66823}" srcOrd="1" destOrd="0" parTransId="{6810FBF5-84EE-49FB-A8F5-BD00A407FBA6}" sibTransId="{ADA36034-1A0C-40D6-8BD0-CF1F99742173}"/>
    <dgm:cxn modelId="{97A45517-04FB-4E7A-9A9F-3FBA5DE54240}" type="presOf" srcId="{0A2A4248-E987-42B2-8DA7-E9674CE6F69B}" destId="{6B0146D0-9A88-4905-86FD-5661BB08219F}" srcOrd="0" destOrd="0" presId="urn:microsoft.com/office/officeart/2005/8/layout/chevron2"/>
    <dgm:cxn modelId="{FFAE13FF-6A80-4FE3-A9F3-ECCD46619AAF}" type="presOf" srcId="{BE949D54-7420-4748-9795-7718D0702CF0}" destId="{655D5C6F-61EF-4AEF-A923-AC8BD89D83E8}" srcOrd="0" destOrd="1" presId="urn:microsoft.com/office/officeart/2005/8/layout/chevron2"/>
    <dgm:cxn modelId="{5E863BF0-8E01-4E20-B077-CC46C2147608}" srcId="{D59B396A-F71C-45E5-851D-BC13C21AE569}" destId="{E81424C4-F972-403E-B34B-A47B78480F4A}" srcOrd="0" destOrd="0" parTransId="{2D998A02-A4D6-400A-B4EA-F02C49D37E23}" sibTransId="{3F02502D-E5D2-4134-9B63-E0A1D892D5B7}"/>
    <dgm:cxn modelId="{992B64D5-AEAF-4D40-95F8-70C5520F55D8}" srcId="{0A2A4248-E987-42B2-8DA7-E9674CE6F69B}" destId="{EB5AF507-BB72-4B36-B297-A862E9559EFD}" srcOrd="0" destOrd="0" parTransId="{2BEF8E8B-4855-44CD-A7B9-E77B836E4042}" sibTransId="{5FED1844-160D-45ED-87E8-EA039DE3A1E3}"/>
    <dgm:cxn modelId="{DAEDBA48-1B52-483C-8520-1271925AE804}" type="presParOf" srcId="{21035C4B-3E17-4D08-84D4-43B62007B917}" destId="{10FC6E67-DC16-43DC-883D-8DC1782C1A6E}" srcOrd="0" destOrd="0" presId="urn:microsoft.com/office/officeart/2005/8/layout/chevron2"/>
    <dgm:cxn modelId="{B5E4C0C2-1187-417B-97E2-37A03FAAB151}" type="presParOf" srcId="{10FC6E67-DC16-43DC-883D-8DC1782C1A6E}" destId="{8BE81EA5-C491-4CE8-93DB-4371E79E0708}" srcOrd="0" destOrd="0" presId="urn:microsoft.com/office/officeart/2005/8/layout/chevron2"/>
    <dgm:cxn modelId="{39445664-2F6D-4CD3-826A-3ACE8C484431}" type="presParOf" srcId="{10FC6E67-DC16-43DC-883D-8DC1782C1A6E}" destId="{8166D496-76F0-4080-AE4D-9438FD3FA696}" srcOrd="1" destOrd="0" presId="urn:microsoft.com/office/officeart/2005/8/layout/chevron2"/>
    <dgm:cxn modelId="{6265E6EC-6D3F-4393-8674-BDF84029CF48}" type="presParOf" srcId="{21035C4B-3E17-4D08-84D4-43B62007B917}" destId="{B7F0C0D6-50FF-4887-941A-5FB9D1D3CA72}" srcOrd="1" destOrd="0" presId="urn:microsoft.com/office/officeart/2005/8/layout/chevron2"/>
    <dgm:cxn modelId="{D7B4F44E-1E70-4C69-B6BF-0B7FB534FA7F}" type="presParOf" srcId="{21035C4B-3E17-4D08-84D4-43B62007B917}" destId="{66188B73-4137-45A8-820A-CEEE8D9916C0}" srcOrd="2" destOrd="0" presId="urn:microsoft.com/office/officeart/2005/8/layout/chevron2"/>
    <dgm:cxn modelId="{DABE3664-585B-4167-A46D-4C8BD1F1ED13}" type="presParOf" srcId="{66188B73-4137-45A8-820A-CEEE8D9916C0}" destId="{ED9419F4-0EDC-46C8-AEF2-7378966BE28F}" srcOrd="0" destOrd="0" presId="urn:microsoft.com/office/officeart/2005/8/layout/chevron2"/>
    <dgm:cxn modelId="{AF9ECE46-0A41-4542-82E1-0600C2707F20}" type="presParOf" srcId="{66188B73-4137-45A8-820A-CEEE8D9916C0}" destId="{655D5C6F-61EF-4AEF-A923-AC8BD89D83E8}" srcOrd="1" destOrd="0" presId="urn:microsoft.com/office/officeart/2005/8/layout/chevron2"/>
    <dgm:cxn modelId="{7BC8F884-40ED-45DA-95F2-911B6B7C58ED}" type="presParOf" srcId="{21035C4B-3E17-4D08-84D4-43B62007B917}" destId="{11B75371-2E6F-4830-9046-ACFA4A0073E6}" srcOrd="3" destOrd="0" presId="urn:microsoft.com/office/officeart/2005/8/layout/chevron2"/>
    <dgm:cxn modelId="{8DF06726-8AE6-4908-9D2A-2F32BD41C99D}" type="presParOf" srcId="{21035C4B-3E17-4D08-84D4-43B62007B917}" destId="{A7E58BA2-FC80-45AB-9159-6761DA4E501E}" srcOrd="4" destOrd="0" presId="urn:microsoft.com/office/officeart/2005/8/layout/chevron2"/>
    <dgm:cxn modelId="{F7137E09-7FB8-4D10-8C0B-0E494129CD9C}" type="presParOf" srcId="{A7E58BA2-FC80-45AB-9159-6761DA4E501E}" destId="{6B0146D0-9A88-4905-86FD-5661BB08219F}" srcOrd="0" destOrd="0" presId="urn:microsoft.com/office/officeart/2005/8/layout/chevron2"/>
    <dgm:cxn modelId="{51C79014-3D8D-4888-BBAF-DCCE56068CC8}" type="presParOf" srcId="{A7E58BA2-FC80-45AB-9159-6761DA4E501E}" destId="{848FA57D-5D98-46EE-923A-5E3474F092D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F6B65-383E-4A18-881A-F404E40F04FE}" type="doc">
      <dgm:prSet loTypeId="urn:microsoft.com/office/officeart/2008/layout/BubblePictureList" loCatId="picture" qsTypeId="urn:microsoft.com/office/officeart/2005/8/quickstyle/simple1" qsCatId="simple" csTypeId="urn:microsoft.com/office/officeart/2005/8/colors/accent1_2" csCatId="accent1" phldr="1"/>
      <dgm:spPr/>
    </dgm:pt>
    <dgm:pt modelId="{57095839-F948-4190-B147-E9C20EA4AFA4}">
      <dgm:prSet phldrT="[文字]"/>
      <dgm:spPr/>
      <dgm:t>
        <a:bodyPr/>
        <a:lstStyle/>
        <a:p>
          <a:endParaRPr lang="zh-TW" altLang="en-US" dirty="0">
            <a:solidFill>
              <a:schemeClr val="bg1"/>
            </a:solidFill>
          </a:endParaRPr>
        </a:p>
      </dgm:t>
    </dgm:pt>
    <dgm:pt modelId="{186CDB7B-1BE9-43B7-821E-E63884E3DD8D}" type="sibTrans" cxnId="{2618833D-D103-401F-9063-2A502639CAE2}">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noFill/>
        </a:ln>
      </dgm:spPr>
      <dgm:t>
        <a:bodyPr/>
        <a:lstStyle/>
        <a:p>
          <a:endParaRPr lang="zh-TW" altLang="en-US"/>
        </a:p>
      </dgm:t>
    </dgm:pt>
    <dgm:pt modelId="{3720B2E2-F983-4052-8EE6-95C39DAAB231}" type="parTrans" cxnId="{2618833D-D103-401F-9063-2A502639CAE2}">
      <dgm:prSet/>
      <dgm:spPr/>
      <dgm:t>
        <a:bodyPr/>
        <a:lstStyle/>
        <a:p>
          <a:endParaRPr lang="zh-TW" altLang="en-US"/>
        </a:p>
      </dgm:t>
    </dgm:pt>
    <dgm:pt modelId="{71A15890-F6E1-4D9F-B67A-B994D2C386B7}" type="pres">
      <dgm:prSet presAssocID="{877F6B65-383E-4A18-881A-F404E40F04FE}" presName="Name0" presStyleCnt="0">
        <dgm:presLayoutVars>
          <dgm:chMax val="8"/>
          <dgm:chPref val="8"/>
          <dgm:dir/>
        </dgm:presLayoutVars>
      </dgm:prSet>
      <dgm:spPr/>
    </dgm:pt>
    <dgm:pt modelId="{040CA3D7-FE13-45A4-8117-7232450EC53C}" type="pres">
      <dgm:prSet presAssocID="{57095839-F948-4190-B147-E9C20EA4AFA4}" presName="parent_text_1" presStyleLbl="revTx" presStyleIdx="0" presStyleCnt="1" custFlipHor="1" custScaleX="36713" custLinFactY="100000" custLinFactNeighborX="74240" custLinFactNeighborY="196851">
        <dgm:presLayoutVars>
          <dgm:chMax val="0"/>
          <dgm:chPref val="0"/>
          <dgm:bulletEnabled val="1"/>
        </dgm:presLayoutVars>
      </dgm:prSet>
      <dgm:spPr/>
      <dgm:t>
        <a:bodyPr/>
        <a:lstStyle/>
        <a:p>
          <a:endParaRPr lang="zh-TW" altLang="en-US"/>
        </a:p>
      </dgm:t>
    </dgm:pt>
    <dgm:pt modelId="{43B9B508-27F3-4236-9EA4-99418FDDA35C}" type="pres">
      <dgm:prSet presAssocID="{57095839-F948-4190-B147-E9C20EA4AFA4}" presName="image_accent_1" presStyleCnt="0"/>
      <dgm:spPr/>
    </dgm:pt>
    <dgm:pt modelId="{6B52272D-D155-4E45-8732-EB69F10599B9}" type="pres">
      <dgm:prSet presAssocID="{57095839-F948-4190-B147-E9C20EA4AFA4}" presName="imageAccentRepeatNode" presStyleLbl="alignNode1" presStyleIdx="0" presStyleCnt="2" custLinFactX="-84868" custLinFactNeighborX="-100000" custLinFactNeighborY="91292"/>
      <dgm:spPr>
        <a:noFill/>
        <a:ln>
          <a:noFill/>
        </a:ln>
      </dgm:spPr>
    </dgm:pt>
    <dgm:pt modelId="{49570C6F-7565-43C5-B9B0-92B79C7BFD30}" type="pres">
      <dgm:prSet presAssocID="{57095839-F948-4190-B147-E9C20EA4AFA4}" presName="accent_1" presStyleLbl="alignNode1" presStyleIdx="1" presStyleCnt="2" custLinFactY="127949" custLinFactNeighborX="-78052" custLinFactNeighborY="200000"/>
      <dgm:spPr>
        <a:noFill/>
        <a:ln>
          <a:noFill/>
        </a:ln>
      </dgm:spPr>
    </dgm:pt>
    <dgm:pt modelId="{203ED800-C9D8-4F1C-BC5F-D0BDEF0FD778}" type="pres">
      <dgm:prSet presAssocID="{186CDB7B-1BE9-43B7-821E-E63884E3DD8D}" presName="image_1" presStyleCnt="0"/>
      <dgm:spPr/>
    </dgm:pt>
    <dgm:pt modelId="{09E44377-79EF-44BC-A3F9-0CB5641F1828}" type="pres">
      <dgm:prSet presAssocID="{186CDB7B-1BE9-43B7-821E-E63884E3DD8D}" presName="imageRepeatNode" presStyleLbl="fgImgPlace1" presStyleIdx="0" presStyleCnt="1" custScaleX="78224" custScaleY="78231" custLinFactNeighborX="74268" custLinFactNeighborY="30193"/>
      <dgm:spPr/>
      <dgm:t>
        <a:bodyPr/>
        <a:lstStyle/>
        <a:p>
          <a:endParaRPr lang="zh-TW" altLang="en-US"/>
        </a:p>
      </dgm:t>
    </dgm:pt>
  </dgm:ptLst>
  <dgm:cxnLst>
    <dgm:cxn modelId="{F776DCCF-0C34-4FBD-95DB-B7D714084A94}" type="presOf" srcId="{877F6B65-383E-4A18-881A-F404E40F04FE}" destId="{71A15890-F6E1-4D9F-B67A-B994D2C386B7}" srcOrd="0" destOrd="0" presId="urn:microsoft.com/office/officeart/2008/layout/BubblePictureList"/>
    <dgm:cxn modelId="{A20926B8-12AC-40B9-B905-866C72252AD1}" type="presOf" srcId="{57095839-F948-4190-B147-E9C20EA4AFA4}" destId="{040CA3D7-FE13-45A4-8117-7232450EC53C}" srcOrd="0" destOrd="0" presId="urn:microsoft.com/office/officeart/2008/layout/BubblePictureList"/>
    <dgm:cxn modelId="{4843B335-0D9B-478E-B6DF-F908709D132C}" type="presOf" srcId="{186CDB7B-1BE9-43B7-821E-E63884E3DD8D}" destId="{09E44377-79EF-44BC-A3F9-0CB5641F1828}" srcOrd="0" destOrd="0" presId="urn:microsoft.com/office/officeart/2008/layout/BubblePictureList"/>
    <dgm:cxn modelId="{2618833D-D103-401F-9063-2A502639CAE2}" srcId="{877F6B65-383E-4A18-881A-F404E40F04FE}" destId="{57095839-F948-4190-B147-E9C20EA4AFA4}" srcOrd="0" destOrd="0" parTransId="{3720B2E2-F983-4052-8EE6-95C39DAAB231}" sibTransId="{186CDB7B-1BE9-43B7-821E-E63884E3DD8D}"/>
    <dgm:cxn modelId="{13637821-489F-4369-A82F-7DC225BD4A65}" type="presParOf" srcId="{71A15890-F6E1-4D9F-B67A-B994D2C386B7}" destId="{040CA3D7-FE13-45A4-8117-7232450EC53C}" srcOrd="0" destOrd="0" presId="urn:microsoft.com/office/officeart/2008/layout/BubblePictureList"/>
    <dgm:cxn modelId="{7C1ABAF6-274A-4198-A0A0-227DC4DD4924}" type="presParOf" srcId="{71A15890-F6E1-4D9F-B67A-B994D2C386B7}" destId="{43B9B508-27F3-4236-9EA4-99418FDDA35C}" srcOrd="1" destOrd="0" presId="urn:microsoft.com/office/officeart/2008/layout/BubblePictureList"/>
    <dgm:cxn modelId="{8A51AEDB-DEDF-4028-A3AD-EC42BB6C527E}" type="presParOf" srcId="{43B9B508-27F3-4236-9EA4-99418FDDA35C}" destId="{6B52272D-D155-4E45-8732-EB69F10599B9}" srcOrd="0" destOrd="0" presId="urn:microsoft.com/office/officeart/2008/layout/BubblePictureList"/>
    <dgm:cxn modelId="{7EB1F023-3184-4466-A081-2E6274290F0C}" type="presParOf" srcId="{71A15890-F6E1-4D9F-B67A-B994D2C386B7}" destId="{49570C6F-7565-43C5-B9B0-92B79C7BFD30}" srcOrd="2" destOrd="0" presId="urn:microsoft.com/office/officeart/2008/layout/BubblePictureList"/>
    <dgm:cxn modelId="{60003592-EF03-4FCB-AF7D-9B429A678C1D}" type="presParOf" srcId="{71A15890-F6E1-4D9F-B67A-B994D2C386B7}" destId="{203ED800-C9D8-4F1C-BC5F-D0BDEF0FD778}" srcOrd="3" destOrd="0" presId="urn:microsoft.com/office/officeart/2008/layout/BubblePictureList"/>
    <dgm:cxn modelId="{FBB80CF7-DD2C-4519-A15A-80562BE8FCDF}" type="presParOf" srcId="{203ED800-C9D8-4F1C-BC5F-D0BDEF0FD778}" destId="{09E44377-79EF-44BC-A3F9-0CB5641F1828}" srcOrd="0" destOrd="0" presId="urn:microsoft.com/office/officeart/2008/layout/Bubble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385129-87CF-4167-94C3-87EB2CF489E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30E9CFB-8F4C-41A9-92AC-3CDCA399BD7F}">
      <dgm:prSet phldrT="[文字]"/>
      <dgm:spPr/>
      <dgm:t>
        <a:bodyPr/>
        <a:lstStyle/>
        <a:p>
          <a:endParaRPr lang="zh-TW" altLang="en-US" dirty="0">
            <a:solidFill>
              <a:schemeClr val="bg1"/>
            </a:solidFill>
          </a:endParaRPr>
        </a:p>
      </dgm:t>
    </dgm:pt>
    <dgm:pt modelId="{CF6E7840-9938-4CF4-A9E3-D24C774D2E8E}" type="parTrans" cxnId="{C24AC96B-9877-49BB-8075-105EE5538120}">
      <dgm:prSet/>
      <dgm:spPr/>
      <dgm:t>
        <a:bodyPr/>
        <a:lstStyle/>
        <a:p>
          <a:endParaRPr lang="zh-TW" altLang="en-US"/>
        </a:p>
      </dgm:t>
    </dgm:pt>
    <dgm:pt modelId="{E21431B1-272A-45F1-8865-17FD1E7AF6BA}" type="sibTrans" cxnId="{C24AC96B-9877-49BB-8075-105EE5538120}">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noFill/>
        </a:ln>
      </dgm:spPr>
      <dgm:t>
        <a:bodyPr/>
        <a:lstStyle/>
        <a:p>
          <a:endParaRPr lang="zh-TW" altLang="en-US"/>
        </a:p>
      </dgm:t>
    </dgm:pt>
    <dgm:pt modelId="{85AF3E61-730E-46C6-8406-8869DD75AB32}" type="pres">
      <dgm:prSet presAssocID="{D9385129-87CF-4167-94C3-87EB2CF489ED}" presName="Name0" presStyleCnt="0">
        <dgm:presLayoutVars>
          <dgm:chMax val="7"/>
          <dgm:chPref val="7"/>
          <dgm:dir/>
        </dgm:presLayoutVars>
      </dgm:prSet>
      <dgm:spPr/>
    </dgm:pt>
    <dgm:pt modelId="{194584B1-1459-4DBB-A6AB-F3AB9574E361}" type="pres">
      <dgm:prSet presAssocID="{D9385129-87CF-4167-94C3-87EB2CF489ED}" presName="Name1" presStyleCnt="0"/>
      <dgm:spPr/>
    </dgm:pt>
    <dgm:pt modelId="{5BF6893B-46ED-47F3-802E-7A21A405D97A}" type="pres">
      <dgm:prSet presAssocID="{E21431B1-272A-45F1-8865-17FD1E7AF6BA}" presName="picture_1" presStyleCnt="0"/>
      <dgm:spPr/>
    </dgm:pt>
    <dgm:pt modelId="{DC0F29E9-7F21-4BC7-800A-26A9F743E20B}" type="pres">
      <dgm:prSet presAssocID="{E21431B1-272A-45F1-8865-17FD1E7AF6BA}" presName="pictureRepeatNode" presStyleLbl="alignImgPlace1" presStyleIdx="0" presStyleCnt="1" custScaleX="64470" custScaleY="64470" custLinFactNeighborX="-67765" custLinFactNeighborY="37398"/>
      <dgm:spPr/>
      <dgm:t>
        <a:bodyPr/>
        <a:lstStyle/>
        <a:p>
          <a:endParaRPr lang="zh-TW" altLang="en-US"/>
        </a:p>
      </dgm:t>
    </dgm:pt>
    <dgm:pt modelId="{4CA03C3E-E5D9-4893-B151-09C25F36BCF4}" type="pres">
      <dgm:prSet presAssocID="{230E9CFB-8F4C-41A9-92AC-3CDCA399BD7F}" presName="text_1" presStyleLbl="node1" presStyleIdx="0" presStyleCnt="0" custLinFactNeighborX="44867" custLinFactNeighborY="-32845">
        <dgm:presLayoutVars>
          <dgm:bulletEnabled val="1"/>
        </dgm:presLayoutVars>
      </dgm:prSet>
      <dgm:spPr/>
      <dgm:t>
        <a:bodyPr/>
        <a:lstStyle/>
        <a:p>
          <a:endParaRPr lang="zh-TW" altLang="en-US"/>
        </a:p>
      </dgm:t>
    </dgm:pt>
  </dgm:ptLst>
  <dgm:cxnLst>
    <dgm:cxn modelId="{C24AC96B-9877-49BB-8075-105EE5538120}" srcId="{D9385129-87CF-4167-94C3-87EB2CF489ED}" destId="{230E9CFB-8F4C-41A9-92AC-3CDCA399BD7F}" srcOrd="0" destOrd="0" parTransId="{CF6E7840-9938-4CF4-A9E3-D24C774D2E8E}" sibTransId="{E21431B1-272A-45F1-8865-17FD1E7AF6BA}"/>
    <dgm:cxn modelId="{C0329FA4-2C8E-4671-9F2A-EE717F51BA11}" type="presOf" srcId="{230E9CFB-8F4C-41A9-92AC-3CDCA399BD7F}" destId="{4CA03C3E-E5D9-4893-B151-09C25F36BCF4}" srcOrd="0" destOrd="0" presId="urn:microsoft.com/office/officeart/2008/layout/CircularPictureCallout"/>
    <dgm:cxn modelId="{122554A8-FA91-48EA-85EF-C8870A1386A1}" type="presOf" srcId="{D9385129-87CF-4167-94C3-87EB2CF489ED}" destId="{85AF3E61-730E-46C6-8406-8869DD75AB32}" srcOrd="0" destOrd="0" presId="urn:microsoft.com/office/officeart/2008/layout/CircularPictureCallout"/>
    <dgm:cxn modelId="{005680F9-DC40-4E93-9206-DB88AAF0AC60}" type="presOf" srcId="{E21431B1-272A-45F1-8865-17FD1E7AF6BA}" destId="{DC0F29E9-7F21-4BC7-800A-26A9F743E20B}" srcOrd="0" destOrd="0" presId="urn:microsoft.com/office/officeart/2008/layout/CircularPictureCallout"/>
    <dgm:cxn modelId="{20BDB107-FCDC-4FAC-872C-ADE10B1739A4}" type="presParOf" srcId="{85AF3E61-730E-46C6-8406-8869DD75AB32}" destId="{194584B1-1459-4DBB-A6AB-F3AB9574E361}" srcOrd="0" destOrd="0" presId="urn:microsoft.com/office/officeart/2008/layout/CircularPictureCallout"/>
    <dgm:cxn modelId="{CC9BE55A-F617-412C-80DD-88356EFD0D39}" type="presParOf" srcId="{194584B1-1459-4DBB-A6AB-F3AB9574E361}" destId="{5BF6893B-46ED-47F3-802E-7A21A405D97A}" srcOrd="0" destOrd="0" presId="urn:microsoft.com/office/officeart/2008/layout/CircularPictureCallout"/>
    <dgm:cxn modelId="{A3B7EEC3-3881-4125-972B-6669D2107A06}" type="presParOf" srcId="{5BF6893B-46ED-47F3-802E-7A21A405D97A}" destId="{DC0F29E9-7F21-4BC7-800A-26A9F743E20B}" srcOrd="0" destOrd="0" presId="urn:microsoft.com/office/officeart/2008/layout/CircularPictureCallout"/>
    <dgm:cxn modelId="{EE3A3075-C2CD-4625-90A8-D340FE5A23FA}" type="presParOf" srcId="{194584B1-1459-4DBB-A6AB-F3AB9574E361}" destId="{4CA03C3E-E5D9-4893-B151-09C25F36BCF4}" srcOrd="1" destOrd="0" presId="urn:microsoft.com/office/officeart/2008/layout/CircularPictureCallou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3D89E9-A199-41F9-AC13-D3E4CB22B67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5981EBE-1703-42B1-B464-552F46E7C4AE}">
      <dgm:prSet phldrT="[文字]"/>
      <dgm:spPr/>
      <dgm:t>
        <a:bodyPr/>
        <a:lstStyle/>
        <a:p>
          <a:endParaRPr lang="zh-TW" altLang="en-US" dirty="0"/>
        </a:p>
      </dgm:t>
    </dgm:pt>
    <dgm:pt modelId="{9A620DBC-B113-48A8-8C15-AE306C473AE1}" type="parTrans" cxnId="{642ED106-5EA0-4C1C-9D5C-641458051566}">
      <dgm:prSet/>
      <dgm:spPr/>
      <dgm:t>
        <a:bodyPr/>
        <a:lstStyle/>
        <a:p>
          <a:endParaRPr lang="zh-TW" altLang="en-US"/>
        </a:p>
      </dgm:t>
    </dgm:pt>
    <dgm:pt modelId="{16E9DBA9-215C-4F20-B0C1-B47664AF05FE}" type="sibTrans" cxnId="{642ED106-5EA0-4C1C-9D5C-64145805156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dgm:spPr>
      <dgm:t>
        <a:bodyPr/>
        <a:lstStyle/>
        <a:p>
          <a:endParaRPr lang="zh-TW" altLang="en-US"/>
        </a:p>
      </dgm:t>
    </dgm:pt>
    <dgm:pt modelId="{F0FE4DA4-C37D-4BD3-8B9E-A94FF4BDE155}" type="pres">
      <dgm:prSet presAssocID="{243D89E9-A199-41F9-AC13-D3E4CB22B67B}" presName="Name0" presStyleCnt="0">
        <dgm:presLayoutVars>
          <dgm:chMax val="7"/>
          <dgm:chPref val="7"/>
          <dgm:dir/>
        </dgm:presLayoutVars>
      </dgm:prSet>
      <dgm:spPr/>
    </dgm:pt>
    <dgm:pt modelId="{50F475FC-EE4F-4518-B312-7A23C807AED1}" type="pres">
      <dgm:prSet presAssocID="{243D89E9-A199-41F9-AC13-D3E4CB22B67B}" presName="Name1" presStyleCnt="0"/>
      <dgm:spPr/>
    </dgm:pt>
    <dgm:pt modelId="{389B6E50-9E20-4084-8CFC-4A45CB599D48}" type="pres">
      <dgm:prSet presAssocID="{16E9DBA9-215C-4F20-B0C1-B47664AF05FE}" presName="picture_1" presStyleCnt="0"/>
      <dgm:spPr/>
    </dgm:pt>
    <dgm:pt modelId="{624BCB60-8B53-428C-B02D-405786BE9545}" type="pres">
      <dgm:prSet presAssocID="{16E9DBA9-215C-4F20-B0C1-B47664AF05FE}" presName="pictureRepeatNode" presStyleLbl="alignImgPlace1" presStyleIdx="0" presStyleCnt="1" custScaleX="91625" custScaleY="91625" custLinFactNeighborX="54187" custLinFactNeighborY="-21305"/>
      <dgm:spPr/>
      <dgm:t>
        <a:bodyPr/>
        <a:lstStyle/>
        <a:p>
          <a:endParaRPr lang="zh-TW" altLang="en-US"/>
        </a:p>
      </dgm:t>
    </dgm:pt>
    <dgm:pt modelId="{6047002A-4903-40FA-AF83-72741D178624}" type="pres">
      <dgm:prSet presAssocID="{C5981EBE-1703-42B1-B464-552F46E7C4AE}" presName="text_1" presStyleLbl="node1" presStyleIdx="0" presStyleCnt="0">
        <dgm:presLayoutVars>
          <dgm:bulletEnabled val="1"/>
        </dgm:presLayoutVars>
      </dgm:prSet>
      <dgm:spPr/>
      <dgm:t>
        <a:bodyPr/>
        <a:lstStyle/>
        <a:p>
          <a:endParaRPr lang="zh-TW" altLang="en-US"/>
        </a:p>
      </dgm:t>
    </dgm:pt>
  </dgm:ptLst>
  <dgm:cxnLst>
    <dgm:cxn modelId="{651E4F22-3051-4571-9F61-2FB6DCA1F27A}" type="presOf" srcId="{243D89E9-A199-41F9-AC13-D3E4CB22B67B}" destId="{F0FE4DA4-C37D-4BD3-8B9E-A94FF4BDE155}" srcOrd="0" destOrd="0" presId="urn:microsoft.com/office/officeart/2008/layout/CircularPictureCallout"/>
    <dgm:cxn modelId="{C06B9D7A-23DF-4B81-BFD5-F0C2DB8272F2}" type="presOf" srcId="{16E9DBA9-215C-4F20-B0C1-B47664AF05FE}" destId="{624BCB60-8B53-428C-B02D-405786BE9545}" srcOrd="0" destOrd="0" presId="urn:microsoft.com/office/officeart/2008/layout/CircularPictureCallout"/>
    <dgm:cxn modelId="{0CC168B8-0304-456D-8D35-3607341A0267}" type="presOf" srcId="{C5981EBE-1703-42B1-B464-552F46E7C4AE}" destId="{6047002A-4903-40FA-AF83-72741D178624}" srcOrd="0" destOrd="0" presId="urn:microsoft.com/office/officeart/2008/layout/CircularPictureCallout"/>
    <dgm:cxn modelId="{642ED106-5EA0-4C1C-9D5C-641458051566}" srcId="{243D89E9-A199-41F9-AC13-D3E4CB22B67B}" destId="{C5981EBE-1703-42B1-B464-552F46E7C4AE}" srcOrd="0" destOrd="0" parTransId="{9A620DBC-B113-48A8-8C15-AE306C473AE1}" sibTransId="{16E9DBA9-215C-4F20-B0C1-B47664AF05FE}"/>
    <dgm:cxn modelId="{1F6572A9-7722-45C6-9E5B-AE23AE5A363E}" type="presParOf" srcId="{F0FE4DA4-C37D-4BD3-8B9E-A94FF4BDE155}" destId="{50F475FC-EE4F-4518-B312-7A23C807AED1}" srcOrd="0" destOrd="0" presId="urn:microsoft.com/office/officeart/2008/layout/CircularPictureCallout"/>
    <dgm:cxn modelId="{A0B3FC40-9A8C-4810-BDD2-9243BC2E11E1}" type="presParOf" srcId="{50F475FC-EE4F-4518-B312-7A23C807AED1}" destId="{389B6E50-9E20-4084-8CFC-4A45CB599D48}" srcOrd="0" destOrd="0" presId="urn:microsoft.com/office/officeart/2008/layout/CircularPictureCallout"/>
    <dgm:cxn modelId="{09A57F10-AF4E-448F-93D1-52015C68E856}" type="presParOf" srcId="{389B6E50-9E20-4084-8CFC-4A45CB599D48}" destId="{624BCB60-8B53-428C-B02D-405786BE9545}" srcOrd="0" destOrd="0" presId="urn:microsoft.com/office/officeart/2008/layout/CircularPictureCallout"/>
    <dgm:cxn modelId="{343D3311-69EF-4058-9746-19521134F734}" type="presParOf" srcId="{50F475FC-EE4F-4518-B312-7A23C807AED1}" destId="{6047002A-4903-40FA-AF83-72741D178624}" srcOrd="1" destOrd="0" presId="urn:microsoft.com/office/officeart/2008/layout/CircularPictureCallou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BB795-2ED1-4C1A-9D6E-54B80EF16DA8}">
      <dsp:nvSpPr>
        <dsp:cNvPr id="0" name=""/>
        <dsp:cNvSpPr/>
      </dsp:nvSpPr>
      <dsp:spPr>
        <a:xfrm>
          <a:off x="0" y="692805"/>
          <a:ext cx="1466178" cy="733089"/>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Times New Roman" pitchFamily="18" charset="0"/>
              <a:cs typeface="Times New Roman" pitchFamily="18" charset="0"/>
            </a:rPr>
            <a:t>An aggrieved respondent</a:t>
          </a:r>
          <a:endParaRPr lang="zh-TW" altLang="en-US" sz="1800" b="1" kern="1200" dirty="0">
            <a:latin typeface="Times New Roman" pitchFamily="18" charset="0"/>
            <a:cs typeface="Times New Roman" pitchFamily="18" charset="0"/>
          </a:endParaRPr>
        </a:p>
      </dsp:txBody>
      <dsp:txXfrm>
        <a:off x="21471" y="714276"/>
        <a:ext cx="1423236" cy="690147"/>
      </dsp:txXfrm>
    </dsp:sp>
    <dsp:sp modelId="{77A4F7F3-4AEE-4E3C-BF9F-95FFF517AF1B}">
      <dsp:nvSpPr>
        <dsp:cNvPr id="0" name=""/>
        <dsp:cNvSpPr/>
      </dsp:nvSpPr>
      <dsp:spPr>
        <a:xfrm rot="18942995">
          <a:off x="1381498" y="820700"/>
          <a:ext cx="596118" cy="61083"/>
        </a:xfrm>
        <a:custGeom>
          <a:avLst/>
          <a:gdLst/>
          <a:ahLst/>
          <a:cxnLst/>
          <a:rect l="0" t="0" r="0" b="0"/>
          <a:pathLst>
            <a:path>
              <a:moveTo>
                <a:pt x="0" y="30541"/>
              </a:moveTo>
              <a:lnTo>
                <a:pt x="596118" y="30541"/>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664654" y="836339"/>
        <a:ext cx="29805" cy="29805"/>
      </dsp:txXfrm>
    </dsp:sp>
    <dsp:sp modelId="{744CFCCC-4A89-4637-99DC-E8BF851AA59B}">
      <dsp:nvSpPr>
        <dsp:cNvPr id="0" name=""/>
        <dsp:cNvSpPr/>
      </dsp:nvSpPr>
      <dsp:spPr>
        <a:xfrm>
          <a:off x="1892937" y="359418"/>
          <a:ext cx="2965551" cy="567433"/>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altLang="zh-TW" sz="1800" kern="1200" dirty="0" smtClean="0">
              <a:latin typeface="Times New Roman" pitchFamily="18" charset="0"/>
              <a:cs typeface="Times New Roman" pitchFamily="18" charset="0"/>
            </a:rPr>
            <a:t>Did not raise a claim : Gave up</a:t>
          </a:r>
          <a:endParaRPr lang="zh-TW" altLang="en-US" sz="1800" kern="1200" dirty="0">
            <a:latin typeface="Times New Roman" pitchFamily="18" charset="0"/>
            <a:cs typeface="Times New Roman" pitchFamily="18" charset="0"/>
          </a:endParaRPr>
        </a:p>
      </dsp:txBody>
      <dsp:txXfrm>
        <a:off x="1909557" y="376038"/>
        <a:ext cx="2932311" cy="534193"/>
      </dsp:txXfrm>
    </dsp:sp>
    <dsp:sp modelId="{7D8E6828-6E24-4B05-BBA9-ECB8FF6F3C1F}">
      <dsp:nvSpPr>
        <dsp:cNvPr id="0" name=""/>
        <dsp:cNvSpPr/>
      </dsp:nvSpPr>
      <dsp:spPr>
        <a:xfrm rot="2732885">
          <a:off x="1378416" y="1237849"/>
          <a:ext cx="585685" cy="61083"/>
        </a:xfrm>
        <a:custGeom>
          <a:avLst/>
          <a:gdLst/>
          <a:ahLst/>
          <a:cxnLst/>
          <a:rect l="0" t="0" r="0" b="0"/>
          <a:pathLst>
            <a:path>
              <a:moveTo>
                <a:pt x="0" y="30541"/>
              </a:moveTo>
              <a:lnTo>
                <a:pt x="585685" y="30541"/>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656617" y="1253749"/>
        <a:ext cx="29284" cy="29284"/>
      </dsp:txXfrm>
    </dsp:sp>
    <dsp:sp modelId="{8A2038DB-EB4D-496A-A864-27DDBD1643E3}">
      <dsp:nvSpPr>
        <dsp:cNvPr id="0" name=""/>
        <dsp:cNvSpPr/>
      </dsp:nvSpPr>
      <dsp:spPr>
        <a:xfrm>
          <a:off x="1876339" y="1193717"/>
          <a:ext cx="2965551" cy="567433"/>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altLang="zh-TW" sz="1800" kern="1200" dirty="0" smtClean="0">
              <a:latin typeface="Times New Roman" pitchFamily="18" charset="0"/>
              <a:cs typeface="Times New Roman" pitchFamily="18" charset="0"/>
            </a:rPr>
            <a:t>Raised a claim</a:t>
          </a:r>
          <a:endParaRPr lang="zh-TW" altLang="en-US" sz="1800" kern="1200" dirty="0">
            <a:latin typeface="Times New Roman" pitchFamily="18" charset="0"/>
            <a:cs typeface="Times New Roman" pitchFamily="18" charset="0"/>
          </a:endParaRPr>
        </a:p>
      </dsp:txBody>
      <dsp:txXfrm>
        <a:off x="1892959" y="1210337"/>
        <a:ext cx="2932311" cy="534193"/>
      </dsp:txXfrm>
    </dsp:sp>
    <dsp:sp modelId="{7C866D53-84E6-448C-9232-C6BEF053D424}">
      <dsp:nvSpPr>
        <dsp:cNvPr id="0" name=""/>
        <dsp:cNvSpPr/>
      </dsp:nvSpPr>
      <dsp:spPr>
        <a:xfrm rot="19629151">
          <a:off x="4793257" y="1281903"/>
          <a:ext cx="608361" cy="61083"/>
        </a:xfrm>
        <a:custGeom>
          <a:avLst/>
          <a:gdLst/>
          <a:ahLst/>
          <a:cxnLst/>
          <a:rect l="0" t="0" r="0" b="0"/>
          <a:pathLst>
            <a:path>
              <a:moveTo>
                <a:pt x="0" y="30541"/>
              </a:moveTo>
              <a:lnTo>
                <a:pt x="608361" y="30541"/>
              </a:lnTo>
            </a:path>
          </a:pathLst>
        </a:custGeom>
        <a:noFill/>
        <a:ln w="25400" cap="flat" cmpd="sng" algn="ctr">
          <a:solidFill>
            <a:schemeClr val="accent6">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082229" y="1297236"/>
        <a:ext cx="30418" cy="30418"/>
      </dsp:txXfrm>
    </dsp:sp>
    <dsp:sp modelId="{14F37F37-E2B5-47BA-A5C7-842F8664460E}">
      <dsp:nvSpPr>
        <dsp:cNvPr id="0" name=""/>
        <dsp:cNvSpPr/>
      </dsp:nvSpPr>
      <dsp:spPr>
        <a:xfrm>
          <a:off x="5352986" y="932008"/>
          <a:ext cx="2773130" cy="430895"/>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altLang="zh-TW" sz="1800" kern="1200" dirty="0" smtClean="0">
              <a:latin typeface="Times New Roman" pitchFamily="18" charset="0"/>
              <a:cs typeface="Times New Roman" pitchFamily="18" charset="0"/>
            </a:rPr>
            <a:t>Obtained settlement</a:t>
          </a:r>
          <a:endParaRPr lang="zh-TW" altLang="en-US" sz="1800" kern="1200" dirty="0">
            <a:latin typeface="Times New Roman" pitchFamily="18" charset="0"/>
            <a:cs typeface="Times New Roman" pitchFamily="18" charset="0"/>
          </a:endParaRPr>
        </a:p>
      </dsp:txBody>
      <dsp:txXfrm>
        <a:off x="5365606" y="944628"/>
        <a:ext cx="2747890" cy="405655"/>
      </dsp:txXfrm>
    </dsp:sp>
    <dsp:sp modelId="{4BBE3038-ED73-402A-885F-E833C7936224}">
      <dsp:nvSpPr>
        <dsp:cNvPr id="0" name=""/>
        <dsp:cNvSpPr/>
      </dsp:nvSpPr>
      <dsp:spPr>
        <a:xfrm rot="1567683">
          <a:off x="4812110" y="1575234"/>
          <a:ext cx="582870" cy="61083"/>
        </a:xfrm>
        <a:custGeom>
          <a:avLst/>
          <a:gdLst/>
          <a:ahLst/>
          <a:cxnLst/>
          <a:rect l="0" t="0" r="0" b="0"/>
          <a:pathLst>
            <a:path>
              <a:moveTo>
                <a:pt x="0" y="30541"/>
              </a:moveTo>
              <a:lnTo>
                <a:pt x="582870" y="30541"/>
              </a:lnTo>
            </a:path>
          </a:pathLst>
        </a:custGeom>
        <a:noFill/>
        <a:ln w="25400" cap="flat" cmpd="sng" algn="ctr">
          <a:solidFill>
            <a:schemeClr val="accent6">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088973" y="1591204"/>
        <a:ext cx="29143" cy="29143"/>
      </dsp:txXfrm>
    </dsp:sp>
    <dsp:sp modelId="{A9370A28-1744-4407-A329-425D573C518C}">
      <dsp:nvSpPr>
        <dsp:cNvPr id="0" name=""/>
        <dsp:cNvSpPr/>
      </dsp:nvSpPr>
      <dsp:spPr>
        <a:xfrm>
          <a:off x="5365199" y="1524256"/>
          <a:ext cx="2773130" cy="419722"/>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altLang="zh-TW" sz="1800" kern="1200" dirty="0" smtClean="0">
              <a:latin typeface="Times New Roman" pitchFamily="18" charset="0"/>
              <a:cs typeface="Times New Roman" pitchFamily="18" charset="0"/>
            </a:rPr>
            <a:t>Did not obtain settlement</a:t>
          </a:r>
          <a:endParaRPr lang="zh-TW" altLang="en-US" sz="1800" kern="1200" dirty="0">
            <a:latin typeface="Times New Roman" pitchFamily="18" charset="0"/>
            <a:cs typeface="Times New Roman" pitchFamily="18" charset="0"/>
          </a:endParaRPr>
        </a:p>
      </dsp:txBody>
      <dsp:txXfrm>
        <a:off x="5377492" y="1536549"/>
        <a:ext cx="2748544" cy="395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5" Type="http://schemas.openxmlformats.org/officeDocument/2006/relationships/image" Target="../media/image16.w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9099" cy="496967"/>
          </a:xfrm>
          <a:prstGeom prst="rect">
            <a:avLst/>
          </a:prstGeom>
        </p:spPr>
        <p:txBody>
          <a:bodyPr vert="horz" lIns="95680" tIns="47840" rIns="95680" bIns="47840" rtlCol="0"/>
          <a:lstStyle>
            <a:lvl1pPr algn="l">
              <a:defRPr sz="1300"/>
            </a:lvl1pPr>
          </a:lstStyle>
          <a:p>
            <a:endParaRPr lang="zh-TW" altLang="en-US"/>
          </a:p>
        </p:txBody>
      </p:sp>
      <p:sp>
        <p:nvSpPr>
          <p:cNvPr id="3" name="日期版面配置區 2"/>
          <p:cNvSpPr>
            <a:spLocks noGrp="1"/>
          </p:cNvSpPr>
          <p:nvPr>
            <p:ph type="dt" sz="quarter" idx="1"/>
          </p:nvPr>
        </p:nvSpPr>
        <p:spPr>
          <a:xfrm>
            <a:off x="3854940" y="1"/>
            <a:ext cx="2949099" cy="496967"/>
          </a:xfrm>
          <a:prstGeom prst="rect">
            <a:avLst/>
          </a:prstGeom>
        </p:spPr>
        <p:txBody>
          <a:bodyPr vert="horz" lIns="95680" tIns="47840" rIns="95680" bIns="47840" rtlCol="0"/>
          <a:lstStyle>
            <a:lvl1pPr algn="r">
              <a:defRPr sz="1300"/>
            </a:lvl1pPr>
          </a:lstStyle>
          <a:p>
            <a:fld id="{69923DFA-C9F9-433A-A81D-0BEA26141FD4}" type="datetimeFigureOut">
              <a:rPr lang="zh-TW" altLang="en-US" smtClean="0"/>
              <a:t>2015/7/7</a:t>
            </a:fld>
            <a:endParaRPr lang="zh-TW" altLang="en-US"/>
          </a:p>
        </p:txBody>
      </p:sp>
      <p:sp>
        <p:nvSpPr>
          <p:cNvPr id="4" name="頁尾版面配置區 3"/>
          <p:cNvSpPr>
            <a:spLocks noGrp="1"/>
          </p:cNvSpPr>
          <p:nvPr>
            <p:ph type="ftr" sz="quarter" idx="2"/>
          </p:nvPr>
        </p:nvSpPr>
        <p:spPr>
          <a:xfrm>
            <a:off x="1" y="9440648"/>
            <a:ext cx="2949099" cy="496967"/>
          </a:xfrm>
          <a:prstGeom prst="rect">
            <a:avLst/>
          </a:prstGeom>
        </p:spPr>
        <p:txBody>
          <a:bodyPr vert="horz" lIns="95680" tIns="47840" rIns="95680" bIns="47840"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854940" y="9440648"/>
            <a:ext cx="2949099" cy="496967"/>
          </a:xfrm>
          <a:prstGeom prst="rect">
            <a:avLst/>
          </a:prstGeom>
        </p:spPr>
        <p:txBody>
          <a:bodyPr vert="horz" lIns="95680" tIns="47840" rIns="95680" bIns="47840" rtlCol="0" anchor="b"/>
          <a:lstStyle>
            <a:lvl1pPr algn="r">
              <a:defRPr sz="1300"/>
            </a:lvl1pPr>
          </a:lstStyle>
          <a:p>
            <a:fld id="{9A2A7F06-5C1D-4F4A-8DEA-6E5A40F8C899}" type="slidenum">
              <a:rPr lang="zh-TW" altLang="en-US" smtClean="0"/>
              <a:t>‹#›</a:t>
            </a:fld>
            <a:endParaRPr lang="zh-TW" altLang="en-US"/>
          </a:p>
        </p:txBody>
      </p:sp>
    </p:spTree>
    <p:extLst>
      <p:ext uri="{BB962C8B-B14F-4D97-AF65-F5344CB8AC3E}">
        <p14:creationId xmlns:p14="http://schemas.microsoft.com/office/powerpoint/2010/main" val="4151672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9099" cy="496967"/>
          </a:xfrm>
          <a:prstGeom prst="rect">
            <a:avLst/>
          </a:prstGeom>
        </p:spPr>
        <p:txBody>
          <a:bodyPr vert="horz" lIns="95680" tIns="47840" rIns="95680" bIns="47840" rtlCol="0"/>
          <a:lstStyle>
            <a:lvl1pPr algn="l">
              <a:defRPr sz="1300"/>
            </a:lvl1pPr>
          </a:lstStyle>
          <a:p>
            <a:endParaRPr lang="zh-TW" altLang="en-US"/>
          </a:p>
        </p:txBody>
      </p:sp>
      <p:sp>
        <p:nvSpPr>
          <p:cNvPr id="3" name="日期版面配置區 2"/>
          <p:cNvSpPr>
            <a:spLocks noGrp="1"/>
          </p:cNvSpPr>
          <p:nvPr>
            <p:ph type="dt" idx="1"/>
          </p:nvPr>
        </p:nvSpPr>
        <p:spPr>
          <a:xfrm>
            <a:off x="3854940" y="1"/>
            <a:ext cx="2949099" cy="496967"/>
          </a:xfrm>
          <a:prstGeom prst="rect">
            <a:avLst/>
          </a:prstGeom>
        </p:spPr>
        <p:txBody>
          <a:bodyPr vert="horz" lIns="95680" tIns="47840" rIns="95680" bIns="47840" rtlCol="0"/>
          <a:lstStyle>
            <a:lvl1pPr algn="r">
              <a:defRPr sz="1300"/>
            </a:lvl1pPr>
          </a:lstStyle>
          <a:p>
            <a:fld id="{65D6759B-C45F-4546-B5EA-D3ED58F4D95B}" type="datetimeFigureOut">
              <a:rPr lang="zh-TW" altLang="en-US" smtClean="0"/>
              <a:t>2015/7/7</a:t>
            </a:fld>
            <a:endParaRPr lang="zh-TW" altLang="en-US"/>
          </a:p>
        </p:txBody>
      </p:sp>
      <p:sp>
        <p:nvSpPr>
          <p:cNvPr id="4" name="投影片圖像版面配置區 3"/>
          <p:cNvSpPr>
            <a:spLocks noGrp="1" noRot="1" noChangeAspect="1"/>
          </p:cNvSpPr>
          <p:nvPr>
            <p:ph type="sldImg" idx="2"/>
          </p:nvPr>
        </p:nvSpPr>
        <p:spPr>
          <a:xfrm>
            <a:off x="919163" y="744538"/>
            <a:ext cx="4967287" cy="3727450"/>
          </a:xfrm>
          <a:prstGeom prst="rect">
            <a:avLst/>
          </a:prstGeom>
          <a:noFill/>
          <a:ln w="12700">
            <a:solidFill>
              <a:prstClr val="black"/>
            </a:solidFill>
          </a:ln>
        </p:spPr>
        <p:txBody>
          <a:bodyPr vert="horz" lIns="95680" tIns="47840" rIns="95680" bIns="47840" rtlCol="0" anchor="ctr"/>
          <a:lstStyle/>
          <a:p>
            <a:endParaRPr lang="zh-TW" altLang="en-US"/>
          </a:p>
        </p:txBody>
      </p:sp>
      <p:sp>
        <p:nvSpPr>
          <p:cNvPr id="5" name="備忘稿版面配置區 4"/>
          <p:cNvSpPr>
            <a:spLocks noGrp="1"/>
          </p:cNvSpPr>
          <p:nvPr>
            <p:ph type="body" sz="quarter" idx="3"/>
          </p:nvPr>
        </p:nvSpPr>
        <p:spPr>
          <a:xfrm>
            <a:off x="680562" y="4721185"/>
            <a:ext cx="5444490" cy="4472702"/>
          </a:xfrm>
          <a:prstGeom prst="rect">
            <a:avLst/>
          </a:prstGeom>
        </p:spPr>
        <p:txBody>
          <a:bodyPr vert="horz" lIns="95680" tIns="47840" rIns="95680" bIns="4784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40648"/>
            <a:ext cx="2949099" cy="496967"/>
          </a:xfrm>
          <a:prstGeom prst="rect">
            <a:avLst/>
          </a:prstGeom>
        </p:spPr>
        <p:txBody>
          <a:bodyPr vert="horz" lIns="95680" tIns="47840" rIns="95680" bIns="47840"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854940" y="9440648"/>
            <a:ext cx="2949099" cy="496967"/>
          </a:xfrm>
          <a:prstGeom prst="rect">
            <a:avLst/>
          </a:prstGeom>
        </p:spPr>
        <p:txBody>
          <a:bodyPr vert="horz" lIns="95680" tIns="47840" rIns="95680" bIns="47840" rtlCol="0" anchor="b"/>
          <a:lstStyle>
            <a:lvl1pPr algn="r">
              <a:defRPr sz="1300"/>
            </a:lvl1pPr>
          </a:lstStyle>
          <a:p>
            <a:fld id="{0DC76A49-8351-46FD-8A2E-BB9E958F14C3}" type="slidenum">
              <a:rPr lang="zh-TW" altLang="en-US" smtClean="0"/>
              <a:t>‹#›</a:t>
            </a:fld>
            <a:endParaRPr lang="zh-TW" altLang="en-US"/>
          </a:p>
        </p:txBody>
      </p:sp>
    </p:spTree>
    <p:extLst>
      <p:ext uri="{BB962C8B-B14F-4D97-AF65-F5344CB8AC3E}">
        <p14:creationId xmlns:p14="http://schemas.microsoft.com/office/powerpoint/2010/main" val="40012974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1</a:t>
            </a:fld>
            <a:endParaRPr lang="zh-TW" altLang="en-US"/>
          </a:p>
        </p:txBody>
      </p:sp>
    </p:spTree>
    <p:extLst>
      <p:ext uri="{BB962C8B-B14F-4D97-AF65-F5344CB8AC3E}">
        <p14:creationId xmlns:p14="http://schemas.microsoft.com/office/powerpoint/2010/main" val="357426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163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E7563-C03A-4ED3-AFCE-0C408C172A79}" type="slidenum">
              <a:rPr lang="zh-TW" altLang="en-US"/>
              <a:pPr fontAlgn="base">
                <a:spcBef>
                  <a:spcPct val="0"/>
                </a:spcBef>
                <a:spcAft>
                  <a:spcPct val="0"/>
                </a:spcAft>
                <a:defRPr/>
              </a:pPr>
              <a:t>19</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163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E7563-C03A-4ED3-AFCE-0C408C172A79}" type="slidenum">
              <a:rPr lang="zh-TW" altLang="en-US"/>
              <a:pPr fontAlgn="base">
                <a:spcBef>
                  <a:spcPct val="0"/>
                </a:spcBef>
                <a:spcAft>
                  <a:spcPct val="0"/>
                </a:spcAft>
                <a:defRPr/>
              </a:pPr>
              <a:t>20</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163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E7563-C03A-4ED3-AFCE-0C408C172A79}" type="slidenum">
              <a:rPr lang="zh-TW" altLang="en-US"/>
              <a:pPr fontAlgn="base">
                <a:spcBef>
                  <a:spcPct val="0"/>
                </a:spcBef>
                <a:spcAft>
                  <a:spcPct val="0"/>
                </a:spcAft>
                <a:defRPr/>
              </a:pPr>
              <a:t>21</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163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E7563-C03A-4ED3-AFCE-0C408C172A79}" type="slidenum">
              <a:rPr lang="zh-TW" altLang="en-US"/>
              <a:pPr fontAlgn="base">
                <a:spcBef>
                  <a:spcPct val="0"/>
                </a:spcBef>
                <a:spcAft>
                  <a:spcPct val="0"/>
                </a:spcAft>
                <a:defRPr/>
              </a:pPr>
              <a:t>22</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163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E7563-C03A-4ED3-AFCE-0C408C172A79}" type="slidenum">
              <a:rPr lang="zh-TW" altLang="en-US"/>
              <a:pPr fontAlgn="base">
                <a:spcBef>
                  <a:spcPct val="0"/>
                </a:spcBef>
                <a:spcAft>
                  <a:spcPct val="0"/>
                </a:spcAft>
                <a:defRPr/>
              </a:pPr>
              <a:t>23</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163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E7563-C03A-4ED3-AFCE-0C408C172A79}" type="slidenum">
              <a:rPr lang="zh-TW" altLang="en-US"/>
              <a:pPr fontAlgn="base">
                <a:spcBef>
                  <a:spcPct val="0"/>
                </a:spcBef>
                <a:spcAft>
                  <a:spcPct val="0"/>
                </a:spcAft>
                <a:defRPr/>
              </a:pPr>
              <a:t>24</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163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E7563-C03A-4ED3-AFCE-0C408C172A79}" type="slidenum">
              <a:rPr lang="zh-TW" altLang="en-US"/>
              <a:pPr fontAlgn="base">
                <a:spcBef>
                  <a:spcPct val="0"/>
                </a:spcBef>
                <a:spcAft>
                  <a:spcPct val="0"/>
                </a:spcAft>
                <a:defRPr/>
              </a:pPr>
              <a:t>25</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26</a:t>
            </a:fld>
            <a:endParaRPr lang="zh-TW" altLang="en-US"/>
          </a:p>
        </p:txBody>
      </p:sp>
    </p:spTree>
    <p:extLst>
      <p:ext uri="{BB962C8B-B14F-4D97-AF65-F5344CB8AC3E}">
        <p14:creationId xmlns:p14="http://schemas.microsoft.com/office/powerpoint/2010/main" val="3381444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27</a:t>
            </a:fld>
            <a:endParaRPr lang="zh-TW" altLang="en-US"/>
          </a:p>
        </p:txBody>
      </p:sp>
    </p:spTree>
    <p:extLst>
      <p:ext uri="{BB962C8B-B14F-4D97-AF65-F5344CB8AC3E}">
        <p14:creationId xmlns:p14="http://schemas.microsoft.com/office/powerpoint/2010/main" val="3372369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28</a:t>
            </a:fld>
            <a:endParaRPr lang="zh-TW" altLang="en-US"/>
          </a:p>
        </p:txBody>
      </p:sp>
    </p:spTree>
    <p:extLst>
      <p:ext uri="{BB962C8B-B14F-4D97-AF65-F5344CB8AC3E}">
        <p14:creationId xmlns:p14="http://schemas.microsoft.com/office/powerpoint/2010/main" val="4135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2</a:t>
            </a:fld>
            <a:endParaRPr lang="zh-TW" altLang="en-US"/>
          </a:p>
        </p:txBody>
      </p:sp>
    </p:spTree>
    <p:extLst>
      <p:ext uri="{BB962C8B-B14F-4D97-AF65-F5344CB8AC3E}">
        <p14:creationId xmlns:p14="http://schemas.microsoft.com/office/powerpoint/2010/main" val="422889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29</a:t>
            </a:fld>
            <a:endParaRPr lang="zh-TW" altLang="en-US"/>
          </a:p>
        </p:txBody>
      </p:sp>
    </p:spTree>
    <p:extLst>
      <p:ext uri="{BB962C8B-B14F-4D97-AF65-F5344CB8AC3E}">
        <p14:creationId xmlns:p14="http://schemas.microsoft.com/office/powerpoint/2010/main" val="2799758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30</a:t>
            </a:fld>
            <a:endParaRPr lang="zh-TW" altLang="en-US"/>
          </a:p>
        </p:txBody>
      </p:sp>
    </p:spTree>
    <p:extLst>
      <p:ext uri="{BB962C8B-B14F-4D97-AF65-F5344CB8AC3E}">
        <p14:creationId xmlns:p14="http://schemas.microsoft.com/office/powerpoint/2010/main" val="2710339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31</a:t>
            </a:fld>
            <a:endParaRPr lang="zh-TW" altLang="en-US"/>
          </a:p>
        </p:txBody>
      </p:sp>
    </p:spTree>
    <p:extLst>
      <p:ext uri="{BB962C8B-B14F-4D97-AF65-F5344CB8AC3E}">
        <p14:creationId xmlns:p14="http://schemas.microsoft.com/office/powerpoint/2010/main" val="4252834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33</a:t>
            </a:fld>
            <a:endParaRPr lang="zh-TW" altLang="en-US"/>
          </a:p>
        </p:txBody>
      </p:sp>
    </p:spTree>
    <p:extLst>
      <p:ext uri="{BB962C8B-B14F-4D97-AF65-F5344CB8AC3E}">
        <p14:creationId xmlns:p14="http://schemas.microsoft.com/office/powerpoint/2010/main" val="3185758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35</a:t>
            </a:fld>
            <a:endParaRPr lang="zh-TW" altLang="en-US"/>
          </a:p>
        </p:txBody>
      </p:sp>
    </p:spTree>
    <p:extLst>
      <p:ext uri="{BB962C8B-B14F-4D97-AF65-F5344CB8AC3E}">
        <p14:creationId xmlns:p14="http://schemas.microsoft.com/office/powerpoint/2010/main" val="98563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3</a:t>
            </a:fld>
            <a:endParaRPr lang="zh-TW" altLang="en-US"/>
          </a:p>
        </p:txBody>
      </p:sp>
    </p:spTree>
    <p:extLst>
      <p:ext uri="{BB962C8B-B14F-4D97-AF65-F5344CB8AC3E}">
        <p14:creationId xmlns:p14="http://schemas.microsoft.com/office/powerpoint/2010/main" val="42288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8</a:t>
            </a:fld>
            <a:endParaRPr lang="zh-TW" altLang="en-US"/>
          </a:p>
        </p:txBody>
      </p:sp>
    </p:spTree>
    <p:extLst>
      <p:ext uri="{BB962C8B-B14F-4D97-AF65-F5344CB8AC3E}">
        <p14:creationId xmlns:p14="http://schemas.microsoft.com/office/powerpoint/2010/main" val="347842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9</a:t>
            </a:fld>
            <a:endParaRPr lang="zh-TW" altLang="en-US"/>
          </a:p>
        </p:txBody>
      </p:sp>
    </p:spTree>
    <p:extLst>
      <p:ext uri="{BB962C8B-B14F-4D97-AF65-F5344CB8AC3E}">
        <p14:creationId xmlns:p14="http://schemas.microsoft.com/office/powerpoint/2010/main" val="185896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10</a:t>
            </a:fld>
            <a:endParaRPr lang="zh-TW" altLang="en-US"/>
          </a:p>
        </p:txBody>
      </p:sp>
    </p:spTree>
    <p:extLst>
      <p:ext uri="{BB962C8B-B14F-4D97-AF65-F5344CB8AC3E}">
        <p14:creationId xmlns:p14="http://schemas.microsoft.com/office/powerpoint/2010/main" val="139397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DC76A49-8351-46FD-8A2E-BB9E958F14C3}" type="slidenum">
              <a:rPr lang="zh-TW" altLang="en-US" smtClean="0"/>
              <a:t>11</a:t>
            </a:fld>
            <a:endParaRPr lang="zh-TW" altLang="en-US"/>
          </a:p>
        </p:txBody>
      </p:sp>
    </p:spTree>
    <p:extLst>
      <p:ext uri="{BB962C8B-B14F-4D97-AF65-F5344CB8AC3E}">
        <p14:creationId xmlns:p14="http://schemas.microsoft.com/office/powerpoint/2010/main" val="139397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63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E7563-C03A-4ED3-AFCE-0C408C172A79}" type="slidenum">
              <a:rPr lang="zh-TW" altLang="en-US"/>
              <a:pPr fontAlgn="base">
                <a:spcBef>
                  <a:spcPct val="0"/>
                </a:spcBef>
                <a:spcAft>
                  <a:spcPct val="0"/>
                </a:spcAft>
                <a:defRPr/>
              </a:pPr>
              <a:t>17</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63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E7563-C03A-4ED3-AFCE-0C408C172A79}" type="slidenum">
              <a:rPr lang="zh-TW" altLang="en-US"/>
              <a:pPr fontAlgn="base">
                <a:spcBef>
                  <a:spcPct val="0"/>
                </a:spcBef>
                <a:spcAft>
                  <a:spcPct val="0"/>
                </a:spcAft>
                <a:defRPr/>
              </a:pPr>
              <a:t>18</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A535716-8EAD-4B11-847A-891E16BC064E}" type="datetime1">
              <a:rPr lang="zh-TW" altLang="en-US" smtClean="0"/>
              <a:t>2015/7/7</a:t>
            </a:fld>
            <a:endParaRPr lang="zh-TW" altLang="en-US"/>
          </a:p>
        </p:txBody>
      </p:sp>
      <p:sp>
        <p:nvSpPr>
          <p:cNvPr id="5" name="頁尾版面配置區 4"/>
          <p:cNvSpPr>
            <a:spLocks noGrp="1"/>
          </p:cNvSpPr>
          <p:nvPr>
            <p:ph type="ftr" sz="quarter" idx="11"/>
          </p:nvPr>
        </p:nvSpPr>
        <p:spPr/>
        <p:txBody>
          <a:bodyPr/>
          <a:lstStyle/>
          <a:p>
            <a:r>
              <a:rPr lang="en-US" altLang="zh-TW" smtClean="0"/>
              <a:t>Why Empirical Legal Studies?</a:t>
            </a:r>
            <a:endParaRPr lang="zh-TW" altLang="en-US"/>
          </a:p>
        </p:txBody>
      </p:sp>
      <p:sp>
        <p:nvSpPr>
          <p:cNvPr id="6" name="投影片編號版面配置區 5"/>
          <p:cNvSpPr>
            <a:spLocks noGrp="1"/>
          </p:cNvSpPr>
          <p:nvPr>
            <p:ph type="sldNum" sz="quarter" idx="12"/>
          </p:nvPr>
        </p:nvSpPr>
        <p:spPr/>
        <p:txBody>
          <a:body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189482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63FBBEF-D27B-4F32-AB6E-3558DC92C3C2}" type="datetime1">
              <a:rPr lang="zh-TW" altLang="en-US" smtClean="0"/>
              <a:t>2015/7/7</a:t>
            </a:fld>
            <a:endParaRPr lang="zh-TW" altLang="en-US"/>
          </a:p>
        </p:txBody>
      </p:sp>
      <p:sp>
        <p:nvSpPr>
          <p:cNvPr id="5" name="頁尾版面配置區 4"/>
          <p:cNvSpPr>
            <a:spLocks noGrp="1"/>
          </p:cNvSpPr>
          <p:nvPr>
            <p:ph type="ftr" sz="quarter" idx="11"/>
          </p:nvPr>
        </p:nvSpPr>
        <p:spPr/>
        <p:txBody>
          <a:bodyPr/>
          <a:lstStyle/>
          <a:p>
            <a:r>
              <a:rPr lang="en-US" altLang="zh-TW" smtClean="0"/>
              <a:t>Why Empirical Legal Studies?</a:t>
            </a:r>
            <a:endParaRPr lang="zh-TW" altLang="en-US"/>
          </a:p>
        </p:txBody>
      </p:sp>
      <p:sp>
        <p:nvSpPr>
          <p:cNvPr id="6" name="投影片編號版面配置區 5"/>
          <p:cNvSpPr>
            <a:spLocks noGrp="1"/>
          </p:cNvSpPr>
          <p:nvPr>
            <p:ph type="sldNum" sz="quarter" idx="12"/>
          </p:nvPr>
        </p:nvSpPr>
        <p:spPr/>
        <p:txBody>
          <a:body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321341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C217022-EDF0-42A2-BB5E-7F8E19C81B51}" type="datetime1">
              <a:rPr lang="zh-TW" altLang="en-US" smtClean="0"/>
              <a:t>2015/7/7</a:t>
            </a:fld>
            <a:endParaRPr lang="zh-TW" altLang="en-US"/>
          </a:p>
        </p:txBody>
      </p:sp>
      <p:sp>
        <p:nvSpPr>
          <p:cNvPr id="5" name="頁尾版面配置區 4"/>
          <p:cNvSpPr>
            <a:spLocks noGrp="1"/>
          </p:cNvSpPr>
          <p:nvPr>
            <p:ph type="ftr" sz="quarter" idx="11"/>
          </p:nvPr>
        </p:nvSpPr>
        <p:spPr/>
        <p:txBody>
          <a:bodyPr/>
          <a:lstStyle/>
          <a:p>
            <a:r>
              <a:rPr lang="en-US" altLang="zh-TW" smtClean="0"/>
              <a:t>Why Empirical Legal Studies?</a:t>
            </a:r>
            <a:endParaRPr lang="zh-TW" altLang="en-US"/>
          </a:p>
        </p:txBody>
      </p:sp>
      <p:sp>
        <p:nvSpPr>
          <p:cNvPr id="6" name="投影片編號版面配置區 5"/>
          <p:cNvSpPr>
            <a:spLocks noGrp="1"/>
          </p:cNvSpPr>
          <p:nvPr>
            <p:ph type="sldNum" sz="quarter" idx="12"/>
          </p:nvPr>
        </p:nvSpPr>
        <p:spPr/>
        <p:txBody>
          <a:body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309564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D7F3626-419C-4619-9F0E-E251E7E9F5F1}" type="datetime1">
              <a:rPr lang="zh-TW" altLang="en-US" smtClean="0"/>
              <a:t>2015/7/7</a:t>
            </a:fld>
            <a:endParaRPr lang="zh-TW" altLang="en-US"/>
          </a:p>
        </p:txBody>
      </p:sp>
      <p:sp>
        <p:nvSpPr>
          <p:cNvPr id="5" name="頁尾版面配置區 4"/>
          <p:cNvSpPr>
            <a:spLocks noGrp="1"/>
          </p:cNvSpPr>
          <p:nvPr>
            <p:ph type="ftr" sz="quarter" idx="11"/>
          </p:nvPr>
        </p:nvSpPr>
        <p:spPr/>
        <p:txBody>
          <a:bodyPr/>
          <a:lstStyle/>
          <a:p>
            <a:r>
              <a:rPr lang="en-US" altLang="zh-TW" smtClean="0"/>
              <a:t>Why Empirical Legal Studies?</a:t>
            </a:r>
            <a:endParaRPr lang="zh-TW" altLang="en-US"/>
          </a:p>
        </p:txBody>
      </p:sp>
      <p:sp>
        <p:nvSpPr>
          <p:cNvPr id="6" name="投影片編號版面配置區 5"/>
          <p:cNvSpPr>
            <a:spLocks noGrp="1"/>
          </p:cNvSpPr>
          <p:nvPr>
            <p:ph type="sldNum" sz="quarter" idx="12"/>
          </p:nvPr>
        </p:nvSpPr>
        <p:spPr/>
        <p:txBody>
          <a:body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221859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8BBB972-6839-4A38-B7D9-32BDE7C599E0}" type="datetime1">
              <a:rPr lang="zh-TW" altLang="en-US" smtClean="0"/>
              <a:t>2015/7/7</a:t>
            </a:fld>
            <a:endParaRPr lang="zh-TW" altLang="en-US"/>
          </a:p>
        </p:txBody>
      </p:sp>
      <p:sp>
        <p:nvSpPr>
          <p:cNvPr id="5" name="頁尾版面配置區 4"/>
          <p:cNvSpPr>
            <a:spLocks noGrp="1"/>
          </p:cNvSpPr>
          <p:nvPr>
            <p:ph type="ftr" sz="quarter" idx="11"/>
          </p:nvPr>
        </p:nvSpPr>
        <p:spPr/>
        <p:txBody>
          <a:bodyPr/>
          <a:lstStyle/>
          <a:p>
            <a:r>
              <a:rPr lang="en-US" altLang="zh-TW" smtClean="0"/>
              <a:t>Why Empirical Legal Studies?</a:t>
            </a:r>
            <a:endParaRPr lang="zh-TW" altLang="en-US"/>
          </a:p>
        </p:txBody>
      </p:sp>
      <p:sp>
        <p:nvSpPr>
          <p:cNvPr id="6" name="投影片編號版面配置區 5"/>
          <p:cNvSpPr>
            <a:spLocks noGrp="1"/>
          </p:cNvSpPr>
          <p:nvPr>
            <p:ph type="sldNum" sz="quarter" idx="12"/>
          </p:nvPr>
        </p:nvSpPr>
        <p:spPr/>
        <p:txBody>
          <a:body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48744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32F41B1-0E6F-44D2-9868-25D731203565}" type="datetime1">
              <a:rPr lang="zh-TW" altLang="en-US" smtClean="0"/>
              <a:t>2015/7/7</a:t>
            </a:fld>
            <a:endParaRPr lang="zh-TW" altLang="en-US"/>
          </a:p>
        </p:txBody>
      </p:sp>
      <p:sp>
        <p:nvSpPr>
          <p:cNvPr id="6" name="頁尾版面配置區 5"/>
          <p:cNvSpPr>
            <a:spLocks noGrp="1"/>
          </p:cNvSpPr>
          <p:nvPr>
            <p:ph type="ftr" sz="quarter" idx="11"/>
          </p:nvPr>
        </p:nvSpPr>
        <p:spPr/>
        <p:txBody>
          <a:bodyPr/>
          <a:lstStyle/>
          <a:p>
            <a:r>
              <a:rPr lang="en-US" altLang="zh-TW" smtClean="0"/>
              <a:t>Why Empirical Legal Studies?</a:t>
            </a:r>
            <a:endParaRPr lang="zh-TW" altLang="en-US"/>
          </a:p>
        </p:txBody>
      </p:sp>
      <p:sp>
        <p:nvSpPr>
          <p:cNvPr id="7" name="投影片編號版面配置區 6"/>
          <p:cNvSpPr>
            <a:spLocks noGrp="1"/>
          </p:cNvSpPr>
          <p:nvPr>
            <p:ph type="sldNum" sz="quarter" idx="12"/>
          </p:nvPr>
        </p:nvSpPr>
        <p:spPr/>
        <p:txBody>
          <a:body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343206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E78EDA6-8030-4EB1-9591-B181C1551DC8}" type="datetime1">
              <a:rPr lang="zh-TW" altLang="en-US" smtClean="0"/>
              <a:t>2015/7/7</a:t>
            </a:fld>
            <a:endParaRPr lang="zh-TW" altLang="en-US"/>
          </a:p>
        </p:txBody>
      </p:sp>
      <p:sp>
        <p:nvSpPr>
          <p:cNvPr id="8" name="頁尾版面配置區 7"/>
          <p:cNvSpPr>
            <a:spLocks noGrp="1"/>
          </p:cNvSpPr>
          <p:nvPr>
            <p:ph type="ftr" sz="quarter" idx="11"/>
          </p:nvPr>
        </p:nvSpPr>
        <p:spPr/>
        <p:txBody>
          <a:bodyPr/>
          <a:lstStyle/>
          <a:p>
            <a:r>
              <a:rPr lang="en-US" altLang="zh-TW" smtClean="0"/>
              <a:t>Why Empirical Legal Studies?</a:t>
            </a:r>
            <a:endParaRPr lang="zh-TW" altLang="en-US"/>
          </a:p>
        </p:txBody>
      </p:sp>
      <p:sp>
        <p:nvSpPr>
          <p:cNvPr id="9" name="投影片編號版面配置區 8"/>
          <p:cNvSpPr>
            <a:spLocks noGrp="1"/>
          </p:cNvSpPr>
          <p:nvPr>
            <p:ph type="sldNum" sz="quarter" idx="12"/>
          </p:nvPr>
        </p:nvSpPr>
        <p:spPr/>
        <p:txBody>
          <a:body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337530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C0D5C05-BDBD-426C-8778-6815EA5F62CE}" type="datetime1">
              <a:rPr lang="zh-TW" altLang="en-US" smtClean="0"/>
              <a:t>2015/7/7</a:t>
            </a:fld>
            <a:endParaRPr lang="zh-TW" altLang="en-US"/>
          </a:p>
        </p:txBody>
      </p:sp>
      <p:sp>
        <p:nvSpPr>
          <p:cNvPr id="4" name="頁尾版面配置區 3"/>
          <p:cNvSpPr>
            <a:spLocks noGrp="1"/>
          </p:cNvSpPr>
          <p:nvPr>
            <p:ph type="ftr" sz="quarter" idx="11"/>
          </p:nvPr>
        </p:nvSpPr>
        <p:spPr/>
        <p:txBody>
          <a:bodyPr/>
          <a:lstStyle/>
          <a:p>
            <a:r>
              <a:rPr lang="en-US" altLang="zh-TW" smtClean="0"/>
              <a:t>Why Empirical Legal Studies?</a:t>
            </a:r>
            <a:endParaRPr lang="zh-TW" altLang="en-US"/>
          </a:p>
        </p:txBody>
      </p:sp>
      <p:sp>
        <p:nvSpPr>
          <p:cNvPr id="5" name="投影片編號版面配置區 4"/>
          <p:cNvSpPr>
            <a:spLocks noGrp="1"/>
          </p:cNvSpPr>
          <p:nvPr>
            <p:ph type="sldNum" sz="quarter" idx="12"/>
          </p:nvPr>
        </p:nvSpPr>
        <p:spPr/>
        <p:txBody>
          <a:body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405528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51D660A-70D5-4886-9C59-E23EE1D9DDAC}" type="datetime1">
              <a:rPr lang="zh-TW" altLang="en-US" smtClean="0"/>
              <a:t>2015/7/7</a:t>
            </a:fld>
            <a:endParaRPr lang="zh-TW" altLang="en-US"/>
          </a:p>
        </p:txBody>
      </p:sp>
      <p:sp>
        <p:nvSpPr>
          <p:cNvPr id="3" name="頁尾版面配置區 2"/>
          <p:cNvSpPr>
            <a:spLocks noGrp="1"/>
          </p:cNvSpPr>
          <p:nvPr>
            <p:ph type="ftr" sz="quarter" idx="11"/>
          </p:nvPr>
        </p:nvSpPr>
        <p:spPr/>
        <p:txBody>
          <a:bodyPr/>
          <a:lstStyle/>
          <a:p>
            <a:r>
              <a:rPr lang="en-US" altLang="zh-TW" smtClean="0"/>
              <a:t>Why Empirical Legal Studies?</a:t>
            </a:r>
            <a:endParaRPr lang="zh-TW" altLang="en-US"/>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70797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19AE7CA-CF89-4613-97E6-924B4BFF617F}" type="datetime1">
              <a:rPr lang="zh-TW" altLang="en-US" smtClean="0"/>
              <a:t>2015/7/7</a:t>
            </a:fld>
            <a:endParaRPr lang="zh-TW" altLang="en-US"/>
          </a:p>
        </p:txBody>
      </p:sp>
      <p:sp>
        <p:nvSpPr>
          <p:cNvPr id="6" name="頁尾版面配置區 5"/>
          <p:cNvSpPr>
            <a:spLocks noGrp="1"/>
          </p:cNvSpPr>
          <p:nvPr>
            <p:ph type="ftr" sz="quarter" idx="11"/>
          </p:nvPr>
        </p:nvSpPr>
        <p:spPr/>
        <p:txBody>
          <a:bodyPr/>
          <a:lstStyle/>
          <a:p>
            <a:r>
              <a:rPr lang="en-US" altLang="zh-TW" smtClean="0"/>
              <a:t>Why Empirical Legal Studies?</a:t>
            </a:r>
            <a:endParaRPr lang="zh-TW" altLang="en-US"/>
          </a:p>
        </p:txBody>
      </p:sp>
      <p:sp>
        <p:nvSpPr>
          <p:cNvPr id="7" name="投影片編號版面配置區 6"/>
          <p:cNvSpPr>
            <a:spLocks noGrp="1"/>
          </p:cNvSpPr>
          <p:nvPr>
            <p:ph type="sldNum" sz="quarter" idx="12"/>
          </p:nvPr>
        </p:nvSpPr>
        <p:spPr/>
        <p:txBody>
          <a:body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1984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AF7D875-BD2F-4996-8E2C-FE85955A702B}" type="datetime1">
              <a:rPr lang="zh-TW" altLang="en-US" smtClean="0"/>
              <a:t>2015/7/7</a:t>
            </a:fld>
            <a:endParaRPr lang="zh-TW" altLang="en-US"/>
          </a:p>
        </p:txBody>
      </p:sp>
      <p:sp>
        <p:nvSpPr>
          <p:cNvPr id="6" name="頁尾版面配置區 5"/>
          <p:cNvSpPr>
            <a:spLocks noGrp="1"/>
          </p:cNvSpPr>
          <p:nvPr>
            <p:ph type="ftr" sz="quarter" idx="11"/>
          </p:nvPr>
        </p:nvSpPr>
        <p:spPr/>
        <p:txBody>
          <a:bodyPr/>
          <a:lstStyle/>
          <a:p>
            <a:r>
              <a:rPr lang="en-US" altLang="zh-TW" smtClean="0"/>
              <a:t>Why Empirical Legal Studies?</a:t>
            </a:r>
            <a:endParaRPr lang="zh-TW" altLang="en-US"/>
          </a:p>
        </p:txBody>
      </p:sp>
      <p:sp>
        <p:nvSpPr>
          <p:cNvPr id="7" name="投影片編號版面配置區 6"/>
          <p:cNvSpPr>
            <a:spLocks noGrp="1"/>
          </p:cNvSpPr>
          <p:nvPr>
            <p:ph type="sldNum" sz="quarter" idx="12"/>
          </p:nvPr>
        </p:nvSpPr>
        <p:spPr/>
        <p:txBody>
          <a:body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336932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chemeClr val="accent3">
                <a:lumMod val="6000"/>
                <a:lumOff val="94000"/>
              </a:schemeClr>
            </a:gs>
            <a:gs pos="39000">
              <a:schemeClr val="accent3">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D6D87-3749-4F20-8ECB-EFEADFDE93C7}" type="datetime1">
              <a:rPr lang="zh-TW" altLang="en-US" smtClean="0"/>
              <a:t>2015/7/7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smtClean="0"/>
              <a:t>Why Empirical Legal Studies?</a:t>
            </a: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5BB03-DD0C-45F2-BA33-8374ECAEA8B3}" type="slidenum">
              <a:rPr lang="zh-TW" altLang="en-US" smtClean="0"/>
              <a:t>‹#›</a:t>
            </a:fld>
            <a:endParaRPr lang="zh-TW" altLang="en-US"/>
          </a:p>
        </p:txBody>
      </p:sp>
    </p:spTree>
    <p:extLst>
      <p:ext uri="{BB962C8B-B14F-4D97-AF65-F5344CB8AC3E}">
        <p14:creationId xmlns:p14="http://schemas.microsoft.com/office/powerpoint/2010/main" val="3009551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oleObject" Target="../embeddings/oleObject6.bin"/><Relationship Id="rId18" Type="http://schemas.openxmlformats.org/officeDocument/2006/relationships/image" Target="../media/image16.wmf"/><Relationship Id="rId3" Type="http://schemas.openxmlformats.org/officeDocument/2006/relationships/notesSlide" Target="../notesSlides/notesSlide10.xml"/><Relationship Id="rId7" Type="http://schemas.openxmlformats.org/officeDocument/2006/relationships/diagramColors" Target="../diagrams/colors1.xml"/><Relationship Id="rId12" Type="http://schemas.openxmlformats.org/officeDocument/2006/relationships/image" Target="../media/image13.emf"/><Relationship Id="rId17"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image" Target="../media/image15.emf"/><Relationship Id="rId1" Type="http://schemas.openxmlformats.org/officeDocument/2006/relationships/vmlDrawing" Target="../drawings/vmlDrawing2.vml"/><Relationship Id="rId6" Type="http://schemas.openxmlformats.org/officeDocument/2006/relationships/diagramQuickStyle" Target="../diagrams/quickStyle1.xml"/><Relationship Id="rId11" Type="http://schemas.openxmlformats.org/officeDocument/2006/relationships/oleObject" Target="../embeddings/oleObject5.bin"/><Relationship Id="rId5" Type="http://schemas.openxmlformats.org/officeDocument/2006/relationships/diagramLayout" Target="../diagrams/layout1.xml"/><Relationship Id="rId15" Type="http://schemas.openxmlformats.org/officeDocument/2006/relationships/oleObject" Target="../embeddings/oleObject7.bin"/><Relationship Id="rId10" Type="http://schemas.openxmlformats.org/officeDocument/2006/relationships/image" Target="../media/image12.emf"/><Relationship Id="rId4" Type="http://schemas.openxmlformats.org/officeDocument/2006/relationships/diagramData" Target="../diagrams/data1.xml"/><Relationship Id="rId9" Type="http://schemas.openxmlformats.org/officeDocument/2006/relationships/oleObject" Target="../embeddings/oleObject4.bin"/><Relationship Id="rId1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notesSlide" Target="../notesSlides/notesSlide18.xml"/><Relationship Id="rId16"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wmf"/><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g"/><Relationship Id="rId5" Type="http://schemas.openxmlformats.org/officeDocument/2006/relationships/image" Target="../media/image24.jpeg"/><Relationship Id="rId10" Type="http://schemas.openxmlformats.org/officeDocument/2006/relationships/image" Target="../media/image29.jpg"/><Relationship Id="rId4" Type="http://schemas.openxmlformats.org/officeDocument/2006/relationships/image" Target="../media/image6.png"/><Relationship Id="rId9"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hyperlink" Target="http://www.els.iias.sinica.edu.tw/iias/public/databas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3.png"/><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3" Type="http://schemas.openxmlformats.org/officeDocument/2006/relationships/hyperlink" Target="http://www.els.iias.sinica.edu.tw/iias/public/" TargetMode="External"/><Relationship Id="rId7" Type="http://schemas.openxmlformats.org/officeDocument/2006/relationships/image" Target="../media/image35.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6.png"/><Relationship Id="rId4" Type="http://schemas.openxmlformats.org/officeDocument/2006/relationships/hyperlink" Target="mailto:els@sinica.edu.t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Ho\AppData\Local\Microsoft\Windows\Temporary Internet Files\Content.IE5\SF75TFQZ\MC900151643[1].wm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560792" y="530238"/>
            <a:ext cx="1583208" cy="158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556939"/>
            <a:ext cx="2288353" cy="1620000"/>
          </a:xfrm>
          <a:prstGeom prst="rect">
            <a:avLst/>
          </a:prstGeom>
        </p:spPr>
      </p:pic>
      <p:sp>
        <p:nvSpPr>
          <p:cNvPr id="2" name="標題 1"/>
          <p:cNvSpPr>
            <a:spLocks noGrp="1"/>
          </p:cNvSpPr>
          <p:nvPr>
            <p:ph type="ctrTitle"/>
          </p:nvPr>
        </p:nvSpPr>
        <p:spPr>
          <a:xfrm>
            <a:off x="2150109" y="647688"/>
            <a:ext cx="5410683" cy="1341152"/>
          </a:xfrm>
        </p:spPr>
        <p:txBody>
          <a:bodyPr>
            <a:noAutofit/>
          </a:bodyPr>
          <a:lstStyle/>
          <a:p>
            <a:pPr algn="l"/>
            <a:r>
              <a:rPr lang="en-US" altLang="zh-TW" sz="4800" dirty="0" smtClean="0">
                <a:latin typeface="Berlin Sans FB Demi" pitchFamily="34" charset="0"/>
                <a:ea typeface="華康明體 Std W9" pitchFamily="18" charset="-120"/>
              </a:rPr>
              <a:t>Why Empirical Legal Studies?</a:t>
            </a:r>
            <a:endParaRPr lang="zh-TW" altLang="en-US" sz="4800" dirty="0">
              <a:latin typeface="Berlin Sans FB Demi" pitchFamily="34" charset="0"/>
              <a:ea typeface="華康明體 Std W9" pitchFamily="18" charset="-120"/>
            </a:endParaRPr>
          </a:p>
        </p:txBody>
      </p:sp>
      <p:pic>
        <p:nvPicPr>
          <p:cNvPr id="19" name="圖片 18"/>
          <p:cNvPicPr>
            <a:picLocks noChangeAspect="1"/>
          </p:cNvPicPr>
          <p:nvPr/>
        </p:nvPicPr>
        <p:blipFill>
          <a:blip r:embed="rId5">
            <a:clrChange>
              <a:clrFrom>
                <a:srgbClr val="000000">
                  <a:alpha val="0"/>
                </a:srgbClr>
              </a:clrFrom>
              <a:clrTo>
                <a:srgbClr val="000000">
                  <a:alpha val="0"/>
                </a:srgbClr>
              </a:clrTo>
            </a:clrChange>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461158" y="332656"/>
            <a:ext cx="5003175" cy="3312368"/>
          </a:xfrm>
          <a:prstGeom prst="rect">
            <a:avLst/>
          </a:prstGeom>
        </p:spPr>
      </p:pic>
      <p:sp>
        <p:nvSpPr>
          <p:cNvPr id="14" name="TextBox 13"/>
          <p:cNvSpPr txBox="1"/>
          <p:nvPr/>
        </p:nvSpPr>
        <p:spPr>
          <a:xfrm>
            <a:off x="7831417" y="1988840"/>
            <a:ext cx="826949" cy="417350"/>
          </a:xfrm>
          <a:prstGeom prst="rect">
            <a:avLst/>
          </a:prstGeom>
          <a:noFill/>
        </p:spPr>
        <p:txBody>
          <a:bodyPr wrap="square" rtlCol="0">
            <a:prstTxWarp prst="textArchUp">
              <a:avLst/>
            </a:prstTxWarp>
            <a:spAutoFit/>
          </a:bodyPr>
          <a:lstStyle/>
          <a:p>
            <a:r>
              <a:rPr lang="en-US" altLang="zh-TW" sz="2000" dirty="0" smtClean="0">
                <a:solidFill>
                  <a:schemeClr val="bg1"/>
                </a:solidFill>
                <a:latin typeface="Berlin Sans FB Demi" pitchFamily="34" charset="0"/>
              </a:rPr>
              <a:t>CELS IIAS</a:t>
            </a:r>
            <a:endParaRPr lang="zh-TW" altLang="en-US" sz="2000" dirty="0">
              <a:solidFill>
                <a:schemeClr val="bg1"/>
              </a:solidFill>
              <a:latin typeface="Berlin Sans FB Demi" pitchFamily="34" charset="0"/>
            </a:endParaRPr>
          </a:p>
        </p:txBody>
      </p:sp>
      <p:sp>
        <p:nvSpPr>
          <p:cNvPr id="3" name="文字方塊 2"/>
          <p:cNvSpPr txBox="1"/>
          <p:nvPr/>
        </p:nvSpPr>
        <p:spPr>
          <a:xfrm>
            <a:off x="1403648" y="3068960"/>
            <a:ext cx="7854887" cy="1384995"/>
          </a:xfrm>
          <a:prstGeom prst="rect">
            <a:avLst/>
          </a:prstGeom>
          <a:noFill/>
        </p:spPr>
        <p:txBody>
          <a:bodyPr wrap="square" rtlCol="0">
            <a:spAutoFit/>
          </a:bodyPr>
          <a:lstStyle/>
          <a:p>
            <a:r>
              <a:rPr kumimoji="1" lang="en-US" altLang="zh-TW" sz="2800" b="1" dirty="0" smtClean="0">
                <a:solidFill>
                  <a:schemeClr val="tx2">
                    <a:lumMod val="50000"/>
                  </a:schemeClr>
                </a:solidFill>
                <a:latin typeface="Tahoma" pitchFamily="34" charset="0"/>
                <a:ea typeface="Tahoma" pitchFamily="34" charset="0"/>
                <a:cs typeface="Tahoma" pitchFamily="34" charset="0"/>
              </a:rPr>
              <a:t>NTU Department of Economics,</a:t>
            </a:r>
          </a:p>
          <a:p>
            <a:r>
              <a:rPr kumimoji="1" lang="en-US" altLang="zh-TW" sz="2800" b="1" dirty="0" smtClean="0">
                <a:solidFill>
                  <a:schemeClr val="tx2">
                    <a:lumMod val="50000"/>
                  </a:schemeClr>
                </a:solidFill>
                <a:latin typeface="Tahoma" pitchFamily="34" charset="0"/>
                <a:ea typeface="Tahoma" pitchFamily="34" charset="0"/>
                <a:cs typeface="Tahoma" pitchFamily="34" charset="0"/>
              </a:rPr>
              <a:t>Law &amp; Economics</a:t>
            </a:r>
          </a:p>
          <a:p>
            <a:r>
              <a:rPr kumimoji="1" lang="en-US" altLang="zh-TW" sz="2800" b="1" dirty="0" smtClean="0">
                <a:solidFill>
                  <a:schemeClr val="tx2">
                    <a:lumMod val="50000"/>
                  </a:schemeClr>
                </a:solidFill>
                <a:latin typeface="Tahoma" pitchFamily="34" charset="0"/>
                <a:ea typeface="Tahoma" pitchFamily="34" charset="0"/>
                <a:cs typeface="Tahoma" pitchFamily="34" charset="0"/>
              </a:rPr>
              <a:t>Oct. 16, </a:t>
            </a:r>
            <a:r>
              <a:rPr kumimoji="1" lang="en-US" altLang="zh-TW" sz="2800" b="1" dirty="0">
                <a:solidFill>
                  <a:schemeClr val="tx2">
                    <a:lumMod val="50000"/>
                  </a:schemeClr>
                </a:solidFill>
                <a:latin typeface="Tahoma" pitchFamily="34" charset="0"/>
                <a:ea typeface="Tahoma" pitchFamily="34" charset="0"/>
                <a:cs typeface="Tahoma" pitchFamily="34" charset="0"/>
              </a:rPr>
              <a:t>2014</a:t>
            </a:r>
            <a:endParaRPr lang="zh-TW" altLang="en-US" sz="2800" b="1" dirty="0">
              <a:solidFill>
                <a:schemeClr val="tx2">
                  <a:lumMod val="50000"/>
                </a:schemeClr>
              </a:solidFill>
              <a:latin typeface="Tahoma" pitchFamily="34" charset="0"/>
              <a:cs typeface="Tahoma" pitchFamily="34" charset="0"/>
            </a:endParaRPr>
          </a:p>
        </p:txBody>
      </p:sp>
      <p:sp>
        <p:nvSpPr>
          <p:cNvPr id="5" name="文字方塊 4"/>
          <p:cNvSpPr txBox="1"/>
          <p:nvPr/>
        </p:nvSpPr>
        <p:spPr>
          <a:xfrm>
            <a:off x="1034334" y="4725144"/>
            <a:ext cx="7856824" cy="1477328"/>
          </a:xfrm>
          <a:prstGeom prst="rect">
            <a:avLst/>
          </a:prstGeom>
          <a:noFill/>
        </p:spPr>
        <p:txBody>
          <a:bodyPr wrap="square" rtlCol="0">
            <a:spAutoFit/>
          </a:bodyPr>
          <a:lstStyle/>
          <a:p>
            <a:r>
              <a:rPr lang="en-US" altLang="zh-TW" dirty="0" err="1" smtClean="0"/>
              <a:t>Kuo</a:t>
            </a:r>
            <a:r>
              <a:rPr lang="en-US" altLang="zh-TW" dirty="0" smtClean="0"/>
              <a:t>-Chang Huang</a:t>
            </a:r>
          </a:p>
          <a:p>
            <a:r>
              <a:rPr lang="en-US" altLang="zh-TW" dirty="0" smtClean="0"/>
              <a:t>Associate Research Professor &amp; Director for Center for Empirical Legal Studies,</a:t>
            </a:r>
          </a:p>
          <a:p>
            <a:r>
              <a:rPr lang="en-US" altLang="zh-TW" dirty="0" smtClean="0"/>
              <a:t>Academia </a:t>
            </a:r>
            <a:r>
              <a:rPr lang="en-US" altLang="zh-TW" dirty="0" err="1" smtClean="0"/>
              <a:t>Sinica</a:t>
            </a:r>
            <a:r>
              <a:rPr lang="en-US" altLang="zh-TW" dirty="0" smtClean="0"/>
              <a:t>, Taipei.</a:t>
            </a:r>
          </a:p>
          <a:p>
            <a:r>
              <a:rPr lang="en-US" altLang="zh-TW" dirty="0" smtClean="0"/>
              <a:t>Adjunct Associate Professor, Department of Economics,</a:t>
            </a:r>
          </a:p>
          <a:p>
            <a:r>
              <a:rPr lang="en-US" altLang="zh-TW" dirty="0" smtClean="0"/>
              <a:t>National Taiwan University.</a:t>
            </a:r>
            <a:endParaRPr lang="zh-TW" altLang="en-US" dirty="0"/>
          </a:p>
        </p:txBody>
      </p:sp>
    </p:spTree>
    <p:extLst>
      <p:ext uri="{BB962C8B-B14F-4D97-AF65-F5344CB8AC3E}">
        <p14:creationId xmlns:p14="http://schemas.microsoft.com/office/powerpoint/2010/main" val="1580708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184576"/>
          </a:xfrm>
        </p:spPr>
        <p:txBody>
          <a:bodyPr>
            <a:noAutofit/>
          </a:bodyPr>
          <a:lstStyle/>
          <a:p>
            <a:r>
              <a:rPr lang="en-US" altLang="zh-TW" sz="2400" dirty="0">
                <a:latin typeface="Arial Rounded MT Bold" pitchFamily="34" charset="0"/>
                <a:ea typeface="華康圓體 Std W5" pitchFamily="50" charset="-120"/>
              </a:rPr>
              <a:t>T</a:t>
            </a:r>
            <a:r>
              <a:rPr lang="en-US" altLang="zh-TW" sz="2400" dirty="0" smtClean="0">
                <a:latin typeface="Arial Rounded MT Bold" pitchFamily="34" charset="0"/>
                <a:ea typeface="華康圓體 Std W5" pitchFamily="50" charset="-120"/>
              </a:rPr>
              <a:t>he </a:t>
            </a:r>
            <a:r>
              <a:rPr lang="en-US" altLang="zh-TW" sz="2400" dirty="0">
                <a:latin typeface="Arial Rounded MT Bold" pitchFamily="34" charset="0"/>
                <a:ea typeface="華康圓體 Std W5" pitchFamily="50" charset="-120"/>
              </a:rPr>
              <a:t>judicial </a:t>
            </a:r>
            <a:r>
              <a:rPr lang="en-US" altLang="zh-TW" sz="2400" dirty="0" smtClean="0">
                <a:latin typeface="Arial Rounded MT Bold" pitchFamily="34" charset="0"/>
                <a:ea typeface="華康圓體 Std W5" pitchFamily="50" charset="-120"/>
              </a:rPr>
              <a:t>system is </a:t>
            </a:r>
            <a:r>
              <a:rPr lang="en-US" altLang="zh-TW" sz="2400" dirty="0">
                <a:latin typeface="Arial Rounded MT Bold" pitchFamily="34" charset="0"/>
                <a:ea typeface="華康圓體 Std W5" pitchFamily="50" charset="-120"/>
              </a:rPr>
              <a:t>highly dependent upon the </a:t>
            </a:r>
            <a:r>
              <a:rPr lang="en-US" altLang="zh-TW" sz="2400" dirty="0" smtClean="0">
                <a:latin typeface="Arial Rounded MT Bold" pitchFamily="34" charset="0"/>
                <a:ea typeface="華康圓體 Std W5" pitchFamily="50" charset="-120"/>
              </a:rPr>
              <a:t>legal culture </a:t>
            </a:r>
            <a:r>
              <a:rPr lang="en-US" altLang="zh-TW" sz="2400" dirty="0">
                <a:latin typeface="Arial Rounded MT Bold" pitchFamily="34" charset="0"/>
                <a:ea typeface="華康圓體 Std W5" pitchFamily="50" charset="-120"/>
              </a:rPr>
              <a:t>and social </a:t>
            </a:r>
            <a:r>
              <a:rPr lang="en-US" altLang="zh-TW" sz="2400" dirty="0" smtClean="0">
                <a:latin typeface="Arial Rounded MT Bold" pitchFamily="34" charset="0"/>
                <a:ea typeface="華康圓體 Std W5" pitchFamily="50" charset="-120"/>
              </a:rPr>
              <a:t>structure in a given jurisdiction. ELS provide </a:t>
            </a:r>
            <a:r>
              <a:rPr lang="en-US" altLang="zh-TW" sz="2400" dirty="0">
                <a:latin typeface="Arial Rounded MT Bold" pitchFamily="34" charset="0"/>
                <a:ea typeface="華康圓體 Std W5" pitchFamily="50" charset="-120"/>
              </a:rPr>
              <a:t>rich soil for comparative </a:t>
            </a:r>
            <a:r>
              <a:rPr lang="en-US" altLang="zh-TW" sz="2400" dirty="0" smtClean="0">
                <a:latin typeface="Arial Rounded MT Bold" pitchFamily="34" charset="0"/>
                <a:ea typeface="華康圓體 Std W5" pitchFamily="50" charset="-120"/>
              </a:rPr>
              <a:t>legal studies.</a:t>
            </a:r>
          </a:p>
          <a:p>
            <a:r>
              <a:rPr lang="en-US" altLang="zh-TW" sz="2400" dirty="0" smtClean="0">
                <a:latin typeface="Arial Rounded MT Bold" pitchFamily="34" charset="0"/>
                <a:ea typeface="華康圓體 Std W5" pitchFamily="50" charset="-120"/>
              </a:rPr>
              <a:t>It also provides an </a:t>
            </a:r>
            <a:r>
              <a:rPr lang="en-US" altLang="zh-TW" sz="2400" dirty="0">
                <a:latin typeface="Arial Rounded MT Bold" pitchFamily="34" charset="0"/>
                <a:ea typeface="華康圓體 Std W5" pitchFamily="50" charset="-120"/>
              </a:rPr>
              <a:t>excellent </a:t>
            </a:r>
            <a:r>
              <a:rPr lang="en-US" altLang="zh-TW" sz="2400" dirty="0" smtClean="0">
                <a:latin typeface="Arial Rounded MT Bold" pitchFamily="34" charset="0"/>
                <a:ea typeface="華康圓體 Std W5" pitchFamily="50" charset="-120"/>
              </a:rPr>
              <a:t>opportunity </a:t>
            </a:r>
            <a:r>
              <a:rPr lang="en-US" altLang="zh-TW" sz="2400" dirty="0">
                <a:latin typeface="Arial Rounded MT Bold" pitchFamily="34" charset="0"/>
                <a:ea typeface="華康圓體 Std W5" pitchFamily="50" charset="-120"/>
              </a:rPr>
              <a:t>for academic exchange between local and international legal </a:t>
            </a:r>
            <a:r>
              <a:rPr lang="en-US" altLang="zh-TW" sz="2600" dirty="0" smtClean="0">
                <a:latin typeface="Arial Rounded MT Bold" pitchFamily="34" charset="0"/>
                <a:ea typeface="華康圓體 Std W5" pitchFamily="50" charset="-120"/>
              </a:rPr>
              <a:t>scholarship.</a:t>
            </a:r>
          </a:p>
          <a:p>
            <a:r>
              <a:rPr lang="en-US" altLang="zh-TW" sz="2400" dirty="0" smtClean="0">
                <a:latin typeface="Arial Rounded MT Bold" pitchFamily="34" charset="0"/>
                <a:ea typeface="華康圓體 Std W5" pitchFamily="50" charset="-120"/>
              </a:rPr>
              <a:t>However, empirical legal studies had not started to develop in Taiwan until 2006, when IIAS decided to devote itself to this promising research area. </a:t>
            </a:r>
          </a:p>
          <a:p>
            <a:r>
              <a:rPr lang="en-US" altLang="zh-TW" sz="2400" dirty="0" smtClean="0">
                <a:latin typeface="Arial Rounded MT Bold" pitchFamily="34" charset="0"/>
                <a:ea typeface="華康圓體 Std W5" pitchFamily="50" charset="-120"/>
              </a:rPr>
              <a:t>This approach could integrate legal studies with the studies of economics, sociology and political science. </a:t>
            </a:r>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10</a:t>
            </a:fld>
            <a:endParaRPr lang="zh-TW" altLang="en-US"/>
          </a:p>
        </p:txBody>
      </p:sp>
      <p:sp>
        <p:nvSpPr>
          <p:cNvPr id="5" name="圓角矩形 4"/>
          <p:cNvSpPr/>
          <p:nvPr/>
        </p:nvSpPr>
        <p:spPr>
          <a:xfrm>
            <a:off x="611560" y="260648"/>
            <a:ext cx="8010535" cy="720080"/>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4000" b="1" dirty="0" smtClean="0">
                <a:latin typeface="Berlin Sans FB Demi" pitchFamily="34" charset="0"/>
                <a:ea typeface="微軟正黑體" pitchFamily="34" charset="-120"/>
              </a:rPr>
              <a:t>Long-term </a:t>
            </a:r>
            <a:r>
              <a:rPr lang="en-US" altLang="zh-TW" sz="4000" b="1" dirty="0">
                <a:latin typeface="Berlin Sans FB Demi" pitchFamily="34" charset="0"/>
                <a:ea typeface="微軟正黑體" pitchFamily="34" charset="-120"/>
              </a:rPr>
              <a:t>I</a:t>
            </a:r>
            <a:r>
              <a:rPr lang="en-US" altLang="zh-TW" sz="4000" b="1" dirty="0" smtClean="0">
                <a:latin typeface="Berlin Sans FB Demi" pitchFamily="34" charset="0"/>
                <a:ea typeface="微軟正黑體" pitchFamily="34" charset="-120"/>
              </a:rPr>
              <a:t>ntegrated Research</a:t>
            </a:r>
            <a:endParaRPr lang="zh-TW" altLang="en-US" sz="4000" b="1" dirty="0">
              <a:latin typeface="Berlin Sans FB Demi" pitchFamily="34" charset="0"/>
              <a:ea typeface="微軟正黑體" pitchFamily="34" charset="-120"/>
            </a:endParaRPr>
          </a:p>
        </p:txBody>
      </p:sp>
      <p:sp>
        <p:nvSpPr>
          <p:cNvPr id="9" name="頁尾版面配置區 6"/>
          <p:cNvSpPr>
            <a:spLocks noGrp="1"/>
          </p:cNvSpPr>
          <p:nvPr>
            <p:ph type="ftr" sz="quarter" idx="11"/>
          </p:nvPr>
        </p:nvSpPr>
        <p:spPr>
          <a:xfrm>
            <a:off x="5580112" y="6356350"/>
            <a:ext cx="2895600" cy="365125"/>
          </a:xfrm>
        </p:spPr>
        <p:txBody>
          <a:bodyPr/>
          <a:lstStyle/>
          <a:p>
            <a:r>
              <a:rPr lang="en-US" altLang="zh-TW" smtClean="0">
                <a:latin typeface="華康明體 Std W12" pitchFamily="18" charset="-120"/>
                <a:ea typeface="華康明體 Std W12" pitchFamily="18" charset="-120"/>
              </a:rPr>
              <a:t>Why Empirical Legal Studies?</a:t>
            </a:r>
            <a:endParaRPr lang="zh-TW" altLang="en-US" dirty="0">
              <a:latin typeface="華康明體 Std W12" pitchFamily="18" charset="-120"/>
              <a:ea typeface="華康明體 Std W12" pitchFamily="18" charset="-12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6309320"/>
            <a:ext cx="720000" cy="509711"/>
          </a:xfrm>
          <a:prstGeom prst="rect">
            <a:avLst/>
          </a:prstGeom>
        </p:spPr>
      </p:pic>
      <p:sp>
        <p:nvSpPr>
          <p:cNvPr id="2" name="日期版面配置區 1"/>
          <p:cNvSpPr>
            <a:spLocks noGrp="1"/>
          </p:cNvSpPr>
          <p:nvPr>
            <p:ph type="dt" sz="half" idx="10"/>
          </p:nvPr>
        </p:nvSpPr>
        <p:spPr/>
        <p:txBody>
          <a:bodyPr/>
          <a:lstStyle/>
          <a:p>
            <a:fld id="{E80E7A7D-28A0-467B-A3F8-8FE385D94011}" type="datetime1">
              <a:rPr lang="zh-TW" altLang="en-US" smtClean="0"/>
              <a:t>2015/7/7</a:t>
            </a:fld>
            <a:endParaRPr lang="zh-TW" altLang="en-US"/>
          </a:p>
        </p:txBody>
      </p:sp>
    </p:spTree>
    <p:extLst>
      <p:ext uri="{BB962C8B-B14F-4D97-AF65-F5344CB8AC3E}">
        <p14:creationId xmlns:p14="http://schemas.microsoft.com/office/powerpoint/2010/main" val="90223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D55BB03-DD0C-45F2-BA33-8374ECAEA8B3}" type="slidenum">
              <a:rPr lang="zh-TW" altLang="en-US" smtClean="0"/>
              <a:t>11</a:t>
            </a:fld>
            <a:endParaRPr lang="zh-TW" altLang="en-US"/>
          </a:p>
        </p:txBody>
      </p:sp>
      <p:sp>
        <p:nvSpPr>
          <p:cNvPr id="5" name="圓角矩形 4"/>
          <p:cNvSpPr/>
          <p:nvPr/>
        </p:nvSpPr>
        <p:spPr>
          <a:xfrm>
            <a:off x="611560" y="260648"/>
            <a:ext cx="8010535" cy="720080"/>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r>
              <a:rPr lang="en-US" altLang="zh-TW" sz="4000" b="1" dirty="0" smtClean="0">
                <a:latin typeface="Berlin Sans FB Demi" pitchFamily="34" charset="0"/>
                <a:ea typeface="微軟正黑體" pitchFamily="34" charset="-120"/>
              </a:rPr>
              <a:t>Dispute Pyramid</a:t>
            </a:r>
            <a:endParaRPr lang="zh-TW" altLang="en-US" sz="4000" b="1" dirty="0">
              <a:latin typeface="Berlin Sans FB Demi" pitchFamily="34" charset="0"/>
              <a:ea typeface="微軟正黑體" pitchFamily="34" charset="-120"/>
            </a:endParaRPr>
          </a:p>
        </p:txBody>
      </p:sp>
      <p:sp>
        <p:nvSpPr>
          <p:cNvPr id="9" name="頁尾版面配置區 6"/>
          <p:cNvSpPr>
            <a:spLocks noGrp="1"/>
          </p:cNvSpPr>
          <p:nvPr>
            <p:ph type="ftr" sz="quarter" idx="11"/>
          </p:nvPr>
        </p:nvSpPr>
        <p:spPr>
          <a:xfrm>
            <a:off x="5580112" y="6356350"/>
            <a:ext cx="2895600" cy="365125"/>
          </a:xfrm>
        </p:spPr>
        <p:txBody>
          <a:bodyPr/>
          <a:lstStyle/>
          <a:p>
            <a:r>
              <a:rPr lang="en-US" altLang="zh-TW" smtClean="0">
                <a:latin typeface="華康明體 Std W12" pitchFamily="18" charset="-120"/>
                <a:ea typeface="華康明體 Std W12" pitchFamily="18" charset="-120"/>
              </a:rPr>
              <a:t>Why Empirical Legal Studies?</a:t>
            </a:r>
            <a:endParaRPr lang="zh-TW" altLang="en-US" dirty="0">
              <a:latin typeface="華康明體 Std W12" pitchFamily="18" charset="-120"/>
              <a:ea typeface="華康明體 Std W12" pitchFamily="18" charset="-12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6309320"/>
            <a:ext cx="720000" cy="509711"/>
          </a:xfrm>
          <a:prstGeom prst="rect">
            <a:avLst/>
          </a:prstGeom>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l="-171" t="-639" r="-171" b="-639"/>
          <a:stretch>
            <a:fillRect/>
          </a:stretch>
        </p:blipFill>
        <p:spPr bwMode="auto">
          <a:xfrm>
            <a:off x="258763" y="1574800"/>
            <a:ext cx="8624887"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fld id="{AC2666ED-1F97-4427-988D-19BB0C28D252}" type="datetime1">
              <a:rPr lang="zh-TW" altLang="en-US" smtClean="0"/>
              <a:t>2015/7/7</a:t>
            </a:fld>
            <a:endParaRPr lang="zh-TW" altLang="en-US"/>
          </a:p>
        </p:txBody>
      </p:sp>
    </p:spTree>
    <p:extLst>
      <p:ext uri="{BB962C8B-B14F-4D97-AF65-F5344CB8AC3E}">
        <p14:creationId xmlns:p14="http://schemas.microsoft.com/office/powerpoint/2010/main" val="2274719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457200" y="1600201"/>
            <a:ext cx="8229600" cy="4205064"/>
          </a:xfrm>
        </p:spPr>
        <p:txBody>
          <a:bodyPr>
            <a:normAutofit/>
          </a:bodyPr>
          <a:lstStyle/>
          <a:p>
            <a:pPr marL="609600" indent="-609600">
              <a:spcBef>
                <a:spcPct val="50000"/>
              </a:spcBef>
              <a:buClr>
                <a:srgbClr val="FFFF66"/>
              </a:buClr>
              <a:buSzTx/>
              <a:buFont typeface="Wingdings" pitchFamily="2" charset="2"/>
              <a:buChar char="l"/>
            </a:pPr>
            <a:r>
              <a:rPr lang="en-US" altLang="zh-TW" sz="2800" b="1" dirty="0" smtClean="0">
                <a:latin typeface="Times New Roman" pitchFamily="18" charset="0"/>
              </a:rPr>
              <a:t>Raising Questions</a:t>
            </a:r>
          </a:p>
          <a:p>
            <a:pPr marL="609600" indent="-609600">
              <a:spcBef>
                <a:spcPct val="50000"/>
              </a:spcBef>
              <a:buClr>
                <a:srgbClr val="FFFF66"/>
              </a:buClr>
              <a:buSzTx/>
              <a:buFont typeface="Wingdings" pitchFamily="2" charset="2"/>
              <a:buChar char="l"/>
            </a:pPr>
            <a:r>
              <a:rPr lang="en-US" altLang="zh-TW" sz="2800" b="1" dirty="0" smtClean="0">
                <a:effectLst/>
                <a:latin typeface="Times New Roman" pitchFamily="18" charset="0"/>
              </a:rPr>
              <a:t>Proposing Hypothesis</a:t>
            </a:r>
            <a:endParaRPr lang="en-US" altLang="zh-TW" sz="2800" b="1" dirty="0">
              <a:effectLst/>
              <a:latin typeface="Times New Roman" pitchFamily="18" charset="0"/>
            </a:endParaRPr>
          </a:p>
          <a:p>
            <a:pPr marL="609600" indent="-609600">
              <a:spcBef>
                <a:spcPct val="50000"/>
              </a:spcBef>
              <a:buClr>
                <a:srgbClr val="FFFF66"/>
              </a:buClr>
              <a:buSzTx/>
              <a:buFont typeface="Wingdings" pitchFamily="2" charset="2"/>
              <a:buChar char="l"/>
            </a:pPr>
            <a:r>
              <a:rPr lang="en-US" altLang="zh-TW" sz="2800" b="1" dirty="0" smtClean="0">
                <a:latin typeface="Times New Roman" pitchFamily="18" charset="0"/>
              </a:rPr>
              <a:t>Establishing Model: </a:t>
            </a:r>
            <a:r>
              <a:rPr lang="en-US" altLang="zh-TW" sz="2800" b="1" dirty="0" smtClean="0">
                <a:effectLst/>
                <a:latin typeface="Times New Roman" pitchFamily="18" charset="0"/>
              </a:rPr>
              <a:t>Literature </a:t>
            </a:r>
            <a:r>
              <a:rPr lang="en-US" altLang="zh-TW" sz="2800" b="1" dirty="0">
                <a:effectLst/>
                <a:latin typeface="Times New Roman" pitchFamily="18" charset="0"/>
              </a:rPr>
              <a:t>Review</a:t>
            </a:r>
          </a:p>
          <a:p>
            <a:pPr marL="609600" indent="-609600">
              <a:spcBef>
                <a:spcPct val="50000"/>
              </a:spcBef>
              <a:buClr>
                <a:srgbClr val="FFFF66"/>
              </a:buClr>
              <a:buSzTx/>
              <a:buFont typeface="Wingdings" pitchFamily="2" charset="2"/>
              <a:buChar char="l"/>
            </a:pPr>
            <a:r>
              <a:rPr lang="en-US" altLang="zh-TW" sz="2800" b="1" dirty="0">
                <a:solidFill>
                  <a:srgbClr val="FF0000"/>
                </a:solidFill>
                <a:effectLst/>
                <a:latin typeface="Times New Roman" pitchFamily="18" charset="0"/>
              </a:rPr>
              <a:t>Data Collection </a:t>
            </a:r>
            <a:endParaRPr lang="en-US" altLang="zh-TW" sz="2800" b="1" dirty="0" smtClean="0">
              <a:solidFill>
                <a:srgbClr val="FF0000"/>
              </a:solidFill>
              <a:effectLst/>
              <a:latin typeface="Times New Roman" pitchFamily="18" charset="0"/>
            </a:endParaRPr>
          </a:p>
          <a:p>
            <a:pPr marL="609600" indent="-609600">
              <a:spcBef>
                <a:spcPct val="50000"/>
              </a:spcBef>
              <a:buClr>
                <a:srgbClr val="FFFF66"/>
              </a:buClr>
              <a:buSzTx/>
              <a:buFont typeface="Wingdings" pitchFamily="2" charset="2"/>
              <a:buChar char="l"/>
            </a:pPr>
            <a:r>
              <a:rPr lang="en-US" altLang="zh-TW" sz="2800" b="1" dirty="0" smtClean="0">
                <a:effectLst/>
                <a:latin typeface="Times New Roman" pitchFamily="18" charset="0"/>
              </a:rPr>
              <a:t>Data </a:t>
            </a:r>
            <a:r>
              <a:rPr lang="en-US" altLang="zh-TW" sz="2800" b="1" dirty="0">
                <a:effectLst/>
                <a:latin typeface="Times New Roman" pitchFamily="18" charset="0"/>
              </a:rPr>
              <a:t>Analysis</a:t>
            </a:r>
          </a:p>
          <a:p>
            <a:pPr marL="609600" indent="-609600">
              <a:spcBef>
                <a:spcPct val="50000"/>
              </a:spcBef>
              <a:buClr>
                <a:srgbClr val="FFFF66"/>
              </a:buClr>
              <a:buSzTx/>
              <a:buFont typeface="Wingdings" pitchFamily="2" charset="2"/>
              <a:buChar char="l"/>
            </a:pPr>
            <a:r>
              <a:rPr lang="en-US" altLang="zh-TW" sz="2800" b="1" dirty="0" smtClean="0">
                <a:effectLst/>
                <a:latin typeface="Times New Roman" pitchFamily="18" charset="0"/>
              </a:rPr>
              <a:t>Interpretation &amp; Policy </a:t>
            </a:r>
            <a:r>
              <a:rPr lang="en-US" altLang="zh-TW" sz="2800" b="1" dirty="0">
                <a:effectLst/>
                <a:latin typeface="Times New Roman" pitchFamily="18" charset="0"/>
              </a:rPr>
              <a:t>Implications</a:t>
            </a:r>
          </a:p>
        </p:txBody>
      </p:sp>
      <p:sp>
        <p:nvSpPr>
          <p:cNvPr id="4" name="圓角矩形 3"/>
          <p:cNvSpPr/>
          <p:nvPr/>
        </p:nvSpPr>
        <p:spPr>
          <a:xfrm>
            <a:off x="611560" y="260648"/>
            <a:ext cx="8010535" cy="1008112"/>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r>
              <a:rPr lang="en-US" altLang="zh-TW" sz="4000" b="1" dirty="0" smtClean="0">
                <a:latin typeface="Berlin Sans FB Demi" pitchFamily="34" charset="0"/>
                <a:ea typeface="微軟正黑體" pitchFamily="34" charset="-120"/>
              </a:rPr>
              <a:t>How To Engage ELS ? </a:t>
            </a:r>
            <a:endParaRPr lang="zh-TW" altLang="en-US" sz="4000" b="1" dirty="0">
              <a:latin typeface="Berlin Sans FB Demi" pitchFamily="34" charset="0"/>
              <a:ea typeface="微軟正黑體" pitchFamily="34" charset="-120"/>
            </a:endParaRPr>
          </a:p>
        </p:txBody>
      </p:sp>
      <p:sp>
        <p:nvSpPr>
          <p:cNvPr id="2" name="日期版面配置區 1"/>
          <p:cNvSpPr>
            <a:spLocks noGrp="1"/>
          </p:cNvSpPr>
          <p:nvPr>
            <p:ph type="dt" sz="half" idx="10"/>
          </p:nvPr>
        </p:nvSpPr>
        <p:spPr/>
        <p:txBody>
          <a:bodyPr/>
          <a:lstStyle/>
          <a:p>
            <a:fld id="{BA00899A-8C17-4F7B-A7A2-E0F9E7E255E4}" type="datetime1">
              <a:rPr lang="zh-TW" altLang="en-US" smtClean="0"/>
              <a:t>2015/7/7</a:t>
            </a:fld>
            <a:endParaRPr lang="zh-TW" altLang="en-US"/>
          </a:p>
        </p:txBody>
      </p:sp>
      <p:sp>
        <p:nvSpPr>
          <p:cNvPr id="3" name="頁尾版面配置區 2"/>
          <p:cNvSpPr>
            <a:spLocks noGrp="1"/>
          </p:cNvSpPr>
          <p:nvPr>
            <p:ph type="ftr" sz="quarter" idx="11"/>
          </p:nvPr>
        </p:nvSpPr>
        <p:spPr/>
        <p:txBody>
          <a:bodyPr/>
          <a:lstStyle/>
          <a:p>
            <a:r>
              <a:rPr lang="en-US" altLang="zh-TW" smtClean="0"/>
              <a:t>Why Empirical Legal Studies?</a:t>
            </a:r>
            <a:endParaRPr lang="zh-TW" altLang="en-US"/>
          </a:p>
        </p:txBody>
      </p:sp>
      <p:sp>
        <p:nvSpPr>
          <p:cNvPr id="5" name="投影片編號版面配置區 4"/>
          <p:cNvSpPr>
            <a:spLocks noGrp="1"/>
          </p:cNvSpPr>
          <p:nvPr>
            <p:ph type="sldNum" sz="quarter" idx="12"/>
          </p:nvPr>
        </p:nvSpPr>
        <p:spPr/>
        <p:txBody>
          <a:bodyPr/>
          <a:lstStyle/>
          <a:p>
            <a:fld id="{CD55BB03-DD0C-45F2-BA33-8374ECAEA8B3}" type="slidenum">
              <a:rPr lang="zh-TW" altLang="en-US" smtClean="0"/>
              <a:t>12</a:t>
            </a:fld>
            <a:endParaRPr lang="zh-TW" altLang="en-US"/>
          </a:p>
        </p:txBody>
      </p:sp>
    </p:spTree>
    <p:extLst>
      <p:ext uri="{BB962C8B-B14F-4D97-AF65-F5344CB8AC3E}">
        <p14:creationId xmlns:p14="http://schemas.microsoft.com/office/powerpoint/2010/main" val="3961189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611560" y="260648"/>
            <a:ext cx="8010535" cy="1008112"/>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r>
              <a:rPr lang="en-US" altLang="zh-TW" sz="4000" b="1" dirty="0" smtClean="0">
                <a:latin typeface="Berlin Sans FB Demi" pitchFamily="34" charset="0"/>
                <a:ea typeface="微軟正黑體" pitchFamily="34" charset="-120"/>
              </a:rPr>
              <a:t>Data Source I: Court Data </a:t>
            </a:r>
            <a:endParaRPr lang="zh-TW" altLang="en-US" sz="4000" b="1" dirty="0">
              <a:latin typeface="Berlin Sans FB Demi" pitchFamily="34" charset="0"/>
              <a:ea typeface="微軟正黑體" pitchFamily="34" charset="-120"/>
            </a:endParaRPr>
          </a:p>
        </p:txBody>
      </p:sp>
      <p:graphicFrame>
        <p:nvGraphicFramePr>
          <p:cNvPr id="7" name="物件 5"/>
          <p:cNvGraphicFramePr>
            <a:graphicFrameLocks noChangeAspect="1"/>
          </p:cNvGraphicFramePr>
          <p:nvPr>
            <p:extLst>
              <p:ext uri="{D42A27DB-BD31-4B8C-83A1-F6EECF244321}">
                <p14:modId xmlns:p14="http://schemas.microsoft.com/office/powerpoint/2010/main" val="711625379"/>
              </p:ext>
            </p:extLst>
          </p:nvPr>
        </p:nvGraphicFramePr>
        <p:xfrm>
          <a:off x="323528" y="2204864"/>
          <a:ext cx="7618413" cy="4435475"/>
        </p:xfrm>
        <a:graphic>
          <a:graphicData uri="http://schemas.openxmlformats.org/drawingml/2006/chart">
            <c:chart xmlns:c="http://schemas.openxmlformats.org/drawingml/2006/chart" xmlns:r="http://schemas.openxmlformats.org/officeDocument/2006/relationships" r:id="rId2"/>
          </a:graphicData>
        </a:graphic>
      </p:graphicFrame>
      <p:sp>
        <p:nvSpPr>
          <p:cNvPr id="8" name="文字方塊 7"/>
          <p:cNvSpPr txBox="1"/>
          <p:nvPr/>
        </p:nvSpPr>
        <p:spPr>
          <a:xfrm>
            <a:off x="611560" y="1412776"/>
            <a:ext cx="4248472" cy="954107"/>
          </a:xfrm>
          <a:prstGeom prst="rect">
            <a:avLst/>
          </a:prstGeom>
          <a:noFill/>
        </p:spPr>
        <p:txBody>
          <a:bodyPr wrap="square" rtlCol="0">
            <a:spAutoFit/>
          </a:bodyPr>
          <a:lstStyle/>
          <a:p>
            <a:r>
              <a:rPr lang="en-US" altLang="zh-TW" sz="2800" dirty="0" smtClean="0"/>
              <a:t>Settlement Rate in Taiwan District Courts: 1996-2006</a:t>
            </a:r>
            <a:endParaRPr lang="zh-TW" altLang="en-US" sz="2800" dirty="0"/>
          </a:p>
        </p:txBody>
      </p:sp>
      <p:grpSp>
        <p:nvGrpSpPr>
          <p:cNvPr id="11" name="Group 21"/>
          <p:cNvGrpSpPr>
            <a:grpSpLocks/>
          </p:cNvGrpSpPr>
          <p:nvPr/>
        </p:nvGrpSpPr>
        <p:grpSpPr bwMode="auto">
          <a:xfrm>
            <a:off x="5759500" y="1458813"/>
            <a:ext cx="1873250" cy="733425"/>
            <a:chOff x="521" y="1661"/>
            <a:chExt cx="1180" cy="462"/>
          </a:xfrm>
        </p:grpSpPr>
        <p:sp>
          <p:nvSpPr>
            <p:cNvPr id="12" name="AutoShape 8"/>
            <p:cNvSpPr>
              <a:spLocks noChangeAspect="1" noChangeArrowheads="1" noTextEdit="1"/>
            </p:cNvSpPr>
            <p:nvPr/>
          </p:nvSpPr>
          <p:spPr bwMode="auto">
            <a:xfrm>
              <a:off x="521" y="1670"/>
              <a:ext cx="1180"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13" name="Line 10"/>
            <p:cNvSpPr>
              <a:spLocks noChangeShapeType="1"/>
            </p:cNvSpPr>
            <p:nvPr/>
          </p:nvSpPr>
          <p:spPr bwMode="auto">
            <a:xfrm>
              <a:off x="1260" y="1897"/>
              <a:ext cx="406" cy="0"/>
            </a:xfrm>
            <a:prstGeom prst="line">
              <a:avLst/>
            </a:prstGeom>
            <a:noFill/>
            <a:ln w="11176">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14" name="Rectangle 11"/>
            <p:cNvSpPr>
              <a:spLocks noChangeArrowheads="1"/>
            </p:cNvSpPr>
            <p:nvPr/>
          </p:nvSpPr>
          <p:spPr bwMode="auto">
            <a:xfrm>
              <a:off x="1418" y="1921"/>
              <a:ext cx="7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100" b="0" i="1" u="none" strike="noStrike" kern="0" cap="none" spc="0" normalizeH="0" baseline="0" noProof="0" smtClean="0">
                  <a:ln>
                    <a:noFill/>
                  </a:ln>
                  <a:solidFill>
                    <a:sysClr val="windowText" lastClr="000000"/>
                  </a:solidFill>
                  <a:effectLst/>
                  <a:uLnTx/>
                  <a:uFillTx/>
                  <a:latin typeface="Times New Roman" pitchFamily="18" charset="0"/>
                </a:rPr>
                <a:t>J</a:t>
              </a:r>
              <a:endParaRPr kumimoji="0" lang="en-US" altLang="zh-TW" sz="1800" b="0" i="0" u="none" strike="noStrike" kern="0" cap="none" spc="0" normalizeH="0" baseline="0" noProof="0" smtClean="0">
                <a:ln>
                  <a:noFill/>
                </a:ln>
                <a:solidFill>
                  <a:sysClr val="windowText" lastClr="000000"/>
                </a:solidFill>
                <a:effectLst/>
                <a:uLnTx/>
                <a:uFillTx/>
              </a:endParaRPr>
            </a:p>
          </p:txBody>
        </p:sp>
        <p:sp>
          <p:nvSpPr>
            <p:cNvPr id="15" name="Rectangle 12"/>
            <p:cNvSpPr>
              <a:spLocks noChangeArrowheads="1"/>
            </p:cNvSpPr>
            <p:nvPr/>
          </p:nvSpPr>
          <p:spPr bwMode="auto">
            <a:xfrm>
              <a:off x="1554" y="1681"/>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100" b="0" i="1" u="none" strike="noStrike" kern="0" cap="none" spc="0" normalizeH="0" baseline="0" noProof="0" smtClean="0">
                  <a:ln>
                    <a:noFill/>
                  </a:ln>
                  <a:solidFill>
                    <a:sysClr val="windowText" lastClr="000000"/>
                  </a:solidFill>
                  <a:effectLst/>
                  <a:uLnTx/>
                  <a:uFillTx/>
                  <a:latin typeface="Times New Roman" pitchFamily="18" charset="0"/>
                </a:rPr>
                <a:t>S</a:t>
              </a:r>
              <a:endParaRPr kumimoji="0" lang="en-US" altLang="zh-TW" sz="1800" b="0" i="0" u="none" strike="noStrike" kern="0" cap="none" spc="0" normalizeH="0" baseline="0" noProof="0" smtClean="0">
                <a:ln>
                  <a:noFill/>
                </a:ln>
                <a:solidFill>
                  <a:sysClr val="windowText" lastClr="000000"/>
                </a:solidFill>
                <a:effectLst/>
                <a:uLnTx/>
                <a:uFillTx/>
              </a:endParaRPr>
            </a:p>
          </p:txBody>
        </p:sp>
        <p:sp>
          <p:nvSpPr>
            <p:cNvPr id="16" name="Rectangle 13"/>
            <p:cNvSpPr>
              <a:spLocks noChangeArrowheads="1"/>
            </p:cNvSpPr>
            <p:nvPr/>
          </p:nvSpPr>
          <p:spPr bwMode="auto">
            <a:xfrm>
              <a:off x="1266" y="1681"/>
              <a:ext cx="1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100" b="0" i="1" u="none" strike="noStrike" kern="0" cap="none" spc="0" normalizeH="0" baseline="0" noProof="0" smtClean="0">
                  <a:ln>
                    <a:noFill/>
                  </a:ln>
                  <a:solidFill>
                    <a:sysClr val="windowText" lastClr="000000"/>
                  </a:solidFill>
                  <a:effectLst/>
                  <a:uLnTx/>
                  <a:uFillTx/>
                  <a:latin typeface="Times New Roman" pitchFamily="18" charset="0"/>
                </a:rPr>
                <a:t>C</a:t>
              </a:r>
              <a:endParaRPr kumimoji="0" lang="en-US" altLang="zh-TW" sz="1800" b="0" i="0" u="none" strike="noStrike" kern="0" cap="none" spc="0" normalizeH="0" baseline="0" noProof="0" smtClean="0">
                <a:ln>
                  <a:noFill/>
                </a:ln>
                <a:solidFill>
                  <a:sysClr val="windowText" lastClr="000000"/>
                </a:solidFill>
                <a:effectLst/>
                <a:uLnTx/>
                <a:uFillTx/>
              </a:endParaRPr>
            </a:p>
          </p:txBody>
        </p:sp>
        <p:sp>
          <p:nvSpPr>
            <p:cNvPr id="17" name="Rectangle 14"/>
            <p:cNvSpPr>
              <a:spLocks noChangeArrowheads="1"/>
            </p:cNvSpPr>
            <p:nvPr/>
          </p:nvSpPr>
          <p:spPr bwMode="auto">
            <a:xfrm>
              <a:off x="884" y="1788"/>
              <a:ext cx="10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100" b="0" i="1" u="none" strike="noStrike" kern="0" cap="none" spc="0" normalizeH="0" baseline="0" noProof="0" dirty="0" smtClean="0">
                  <a:ln>
                    <a:noFill/>
                  </a:ln>
                  <a:solidFill>
                    <a:sysClr val="windowText" lastClr="000000"/>
                  </a:solidFill>
                  <a:effectLst/>
                  <a:uLnTx/>
                  <a:uFillTx/>
                  <a:latin typeface="Times New Roman" pitchFamily="18" charset="0"/>
                </a:rPr>
                <a:t>P</a:t>
              </a:r>
              <a:endParaRPr kumimoji="0" lang="en-US" altLang="zh-TW" sz="1800" b="0" i="0" u="none" strike="noStrike" kern="0" cap="none" spc="0" normalizeH="0" baseline="0" noProof="0" dirty="0" smtClean="0">
                <a:ln>
                  <a:noFill/>
                </a:ln>
                <a:solidFill>
                  <a:sysClr val="windowText" lastClr="000000"/>
                </a:solidFill>
                <a:effectLst/>
                <a:uLnTx/>
                <a:uFillTx/>
              </a:endParaRPr>
            </a:p>
          </p:txBody>
        </p:sp>
        <p:sp>
          <p:nvSpPr>
            <p:cNvPr id="18" name="Rectangle 15"/>
            <p:cNvSpPr>
              <a:spLocks noChangeArrowheads="1"/>
            </p:cNvSpPr>
            <p:nvPr/>
          </p:nvSpPr>
          <p:spPr bwMode="auto">
            <a:xfrm>
              <a:off x="553" y="1788"/>
              <a:ext cx="10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100" b="0" i="1" u="none" strike="noStrike" kern="0" cap="none" spc="0" normalizeH="0" baseline="0" noProof="0" smtClean="0">
                  <a:ln>
                    <a:noFill/>
                  </a:ln>
                  <a:solidFill>
                    <a:sysClr val="windowText" lastClr="000000"/>
                  </a:solidFill>
                  <a:effectLst/>
                  <a:uLnTx/>
                  <a:uFillTx/>
                  <a:latin typeface="Times New Roman" pitchFamily="18" charset="0"/>
                </a:rPr>
                <a:t>P</a:t>
              </a:r>
              <a:endParaRPr kumimoji="0" lang="en-US" altLang="zh-TW" sz="1800" b="0" i="0" u="none" strike="noStrike" kern="0" cap="none" spc="0" normalizeH="0" baseline="0" noProof="0" smtClean="0">
                <a:ln>
                  <a:noFill/>
                </a:ln>
                <a:solidFill>
                  <a:sysClr val="windowText" lastClr="000000"/>
                </a:solidFill>
                <a:effectLst/>
                <a:uLnTx/>
                <a:uFillTx/>
              </a:endParaRPr>
            </a:p>
          </p:txBody>
        </p:sp>
        <p:sp>
          <p:nvSpPr>
            <p:cNvPr id="19" name="Rectangle 16"/>
            <p:cNvSpPr>
              <a:spLocks noChangeArrowheads="1"/>
            </p:cNvSpPr>
            <p:nvPr/>
          </p:nvSpPr>
          <p:spPr bwMode="auto">
            <a:xfrm>
              <a:off x="966" y="1893"/>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200" b="0" i="1" u="none" strike="noStrike" kern="0" cap="none" spc="0" normalizeH="0" baseline="0" noProof="0" smtClean="0">
                  <a:ln>
                    <a:noFill/>
                  </a:ln>
                  <a:solidFill>
                    <a:sysClr val="windowText" lastClr="000000"/>
                  </a:solidFill>
                  <a:effectLst/>
                  <a:uLnTx/>
                  <a:uFillTx/>
                  <a:latin typeface="Times New Roman" pitchFamily="18" charset="0"/>
                </a:rPr>
                <a:t>d</a:t>
              </a:r>
              <a:endParaRPr kumimoji="0" lang="en-US" altLang="zh-TW" sz="1800" b="0" i="0" u="none" strike="noStrike" kern="0" cap="none" spc="0" normalizeH="0" baseline="0" noProof="0" smtClean="0">
                <a:ln>
                  <a:noFill/>
                </a:ln>
                <a:solidFill>
                  <a:sysClr val="windowText" lastClr="000000"/>
                </a:solidFill>
                <a:effectLst/>
                <a:uLnTx/>
                <a:uFillTx/>
              </a:endParaRPr>
            </a:p>
          </p:txBody>
        </p:sp>
        <p:sp>
          <p:nvSpPr>
            <p:cNvPr id="20" name="Rectangle 17"/>
            <p:cNvSpPr>
              <a:spLocks noChangeArrowheads="1"/>
            </p:cNvSpPr>
            <p:nvPr/>
          </p:nvSpPr>
          <p:spPr bwMode="auto">
            <a:xfrm>
              <a:off x="649" y="1893"/>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200" b="0" i="1" u="none" strike="noStrike" kern="0" cap="none" spc="0" normalizeH="0" baseline="0" noProof="0" smtClean="0">
                  <a:ln>
                    <a:noFill/>
                  </a:ln>
                  <a:solidFill>
                    <a:sysClr val="windowText" lastClr="000000"/>
                  </a:solidFill>
                  <a:effectLst/>
                  <a:uLnTx/>
                  <a:uFillTx/>
                  <a:latin typeface="Times New Roman" pitchFamily="18" charset="0"/>
                </a:rPr>
                <a:t>p</a:t>
              </a:r>
              <a:endParaRPr kumimoji="0" lang="en-US" altLang="zh-TW" sz="1800" b="0" i="0" u="none" strike="noStrike" kern="0" cap="none" spc="0" normalizeH="0" baseline="0" noProof="0" smtClean="0">
                <a:ln>
                  <a:noFill/>
                </a:ln>
                <a:solidFill>
                  <a:sysClr val="windowText" lastClr="000000"/>
                </a:solidFill>
                <a:effectLst/>
                <a:uLnTx/>
                <a:uFillTx/>
              </a:endParaRPr>
            </a:p>
          </p:txBody>
        </p:sp>
        <p:sp>
          <p:nvSpPr>
            <p:cNvPr id="21" name="Rectangle 18"/>
            <p:cNvSpPr>
              <a:spLocks noChangeArrowheads="1"/>
            </p:cNvSpPr>
            <p:nvPr/>
          </p:nvSpPr>
          <p:spPr bwMode="auto">
            <a:xfrm>
              <a:off x="1424" y="1661"/>
              <a:ext cx="9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100" b="0" i="0" u="none" strike="noStrike" kern="0" cap="none" spc="0" normalizeH="0" baseline="0" noProof="0" smtClean="0">
                  <a:ln>
                    <a:noFill/>
                  </a:ln>
                  <a:solidFill>
                    <a:sysClr val="windowText" lastClr="000000"/>
                  </a:solidFill>
                  <a:effectLst/>
                  <a:uLnTx/>
                  <a:uFillTx/>
                  <a:latin typeface="Symbol" pitchFamily="18" charset="2"/>
                </a:rPr>
                <a:t>-</a:t>
              </a:r>
              <a:endParaRPr kumimoji="0" lang="en-US" altLang="zh-TW" sz="1800" b="0" i="0" u="none" strike="noStrike" kern="0" cap="none" spc="0" normalizeH="0" baseline="0" noProof="0" smtClean="0">
                <a:ln>
                  <a:noFill/>
                </a:ln>
                <a:solidFill>
                  <a:sysClr val="windowText" lastClr="000000"/>
                </a:solidFill>
                <a:effectLst/>
                <a:uLnTx/>
                <a:uFillTx/>
              </a:endParaRPr>
            </a:p>
          </p:txBody>
        </p:sp>
        <p:sp>
          <p:nvSpPr>
            <p:cNvPr id="22" name="Rectangle 19"/>
            <p:cNvSpPr>
              <a:spLocks noChangeArrowheads="1"/>
            </p:cNvSpPr>
            <p:nvPr/>
          </p:nvSpPr>
          <p:spPr bwMode="auto">
            <a:xfrm>
              <a:off x="1086" y="1768"/>
              <a:ext cx="9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100" b="0" i="0" u="none" strike="noStrike" kern="0" cap="none" spc="0" normalizeH="0" baseline="0" noProof="0" smtClean="0">
                  <a:ln>
                    <a:noFill/>
                  </a:ln>
                  <a:solidFill>
                    <a:sysClr val="windowText" lastClr="000000"/>
                  </a:solidFill>
                  <a:effectLst/>
                  <a:uLnTx/>
                  <a:uFillTx/>
                  <a:latin typeface="Symbol" pitchFamily="18" charset="2"/>
                </a:rPr>
                <a:t>&lt;</a:t>
              </a:r>
              <a:endParaRPr kumimoji="0" lang="en-US" altLang="zh-TW" sz="1800" b="0" i="0" u="none" strike="noStrike" kern="0" cap="none" spc="0" normalizeH="0" baseline="0" noProof="0" smtClean="0">
                <a:ln>
                  <a:noFill/>
                </a:ln>
                <a:solidFill>
                  <a:sysClr val="windowText" lastClr="000000"/>
                </a:solidFill>
                <a:effectLst/>
                <a:uLnTx/>
                <a:uFillTx/>
              </a:endParaRPr>
            </a:p>
          </p:txBody>
        </p:sp>
        <p:sp>
          <p:nvSpPr>
            <p:cNvPr id="23" name="Rectangle 20"/>
            <p:cNvSpPr>
              <a:spLocks noChangeArrowheads="1"/>
            </p:cNvSpPr>
            <p:nvPr/>
          </p:nvSpPr>
          <p:spPr bwMode="auto">
            <a:xfrm>
              <a:off x="751" y="1768"/>
              <a:ext cx="9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100" b="0" i="0" u="none" strike="noStrike" kern="0" cap="none" spc="0" normalizeH="0" baseline="0" noProof="0" smtClean="0">
                  <a:ln>
                    <a:noFill/>
                  </a:ln>
                  <a:solidFill>
                    <a:sysClr val="windowText" lastClr="000000"/>
                  </a:solidFill>
                  <a:effectLst/>
                  <a:uLnTx/>
                  <a:uFillTx/>
                  <a:latin typeface="Symbol" pitchFamily="18" charset="2"/>
                </a:rPr>
                <a:t>-</a:t>
              </a:r>
              <a:endParaRPr kumimoji="0" lang="en-US" altLang="zh-TW" sz="1800" b="0" i="0" u="none" strike="noStrike" kern="0" cap="none" spc="0" normalizeH="0" baseline="0" noProof="0" smtClean="0">
                <a:ln>
                  <a:noFill/>
                </a:ln>
                <a:solidFill>
                  <a:sysClr val="windowText" lastClr="000000"/>
                </a:solidFill>
                <a:effectLst/>
                <a:uLnTx/>
                <a:uFillTx/>
              </a:endParaRPr>
            </a:p>
          </p:txBody>
        </p:sp>
      </p:grpSp>
      <p:sp>
        <p:nvSpPr>
          <p:cNvPr id="2" name="日期版面配置區 1"/>
          <p:cNvSpPr>
            <a:spLocks noGrp="1"/>
          </p:cNvSpPr>
          <p:nvPr>
            <p:ph type="dt" sz="half" idx="10"/>
          </p:nvPr>
        </p:nvSpPr>
        <p:spPr/>
        <p:txBody>
          <a:bodyPr/>
          <a:lstStyle/>
          <a:p>
            <a:fld id="{8E277179-8387-40BB-BA73-3BF8259E5B7E}" type="datetime1">
              <a:rPr lang="zh-TW" altLang="en-US" smtClean="0"/>
              <a:t>2015/7/7</a:t>
            </a:fld>
            <a:endParaRPr lang="zh-TW" altLang="en-US"/>
          </a:p>
        </p:txBody>
      </p:sp>
      <p:sp>
        <p:nvSpPr>
          <p:cNvPr id="3" name="頁尾版面配置區 2"/>
          <p:cNvSpPr>
            <a:spLocks noGrp="1"/>
          </p:cNvSpPr>
          <p:nvPr>
            <p:ph type="ftr" sz="quarter" idx="11"/>
          </p:nvPr>
        </p:nvSpPr>
        <p:spPr/>
        <p:txBody>
          <a:bodyPr/>
          <a:lstStyle/>
          <a:p>
            <a:r>
              <a:rPr lang="en-US" altLang="zh-TW" smtClean="0"/>
              <a:t>Why Empirical Legal Studies?</a:t>
            </a:r>
            <a:endParaRPr lang="zh-TW" altLang="en-US"/>
          </a:p>
        </p:txBody>
      </p:sp>
      <p:sp>
        <p:nvSpPr>
          <p:cNvPr id="5" name="投影片編號版面配置區 4"/>
          <p:cNvSpPr>
            <a:spLocks noGrp="1"/>
          </p:cNvSpPr>
          <p:nvPr>
            <p:ph type="sldNum" sz="quarter" idx="12"/>
          </p:nvPr>
        </p:nvSpPr>
        <p:spPr/>
        <p:txBody>
          <a:bodyPr/>
          <a:lstStyle/>
          <a:p>
            <a:fld id="{CD55BB03-DD0C-45F2-BA33-8374ECAEA8B3}" type="slidenum">
              <a:rPr lang="zh-TW" altLang="en-US" smtClean="0"/>
              <a:t>13</a:t>
            </a:fld>
            <a:endParaRPr lang="zh-TW" altLang="en-US"/>
          </a:p>
        </p:txBody>
      </p:sp>
    </p:spTree>
    <p:extLst>
      <p:ext uri="{BB962C8B-B14F-4D97-AF65-F5344CB8AC3E}">
        <p14:creationId xmlns:p14="http://schemas.microsoft.com/office/powerpoint/2010/main" val="1746404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611560" y="260648"/>
            <a:ext cx="8010535" cy="648072"/>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r>
              <a:rPr lang="en-US" altLang="zh-TW" sz="4000" b="1" dirty="0" smtClean="0">
                <a:latin typeface="Berlin Sans FB Demi" pitchFamily="34" charset="0"/>
                <a:ea typeface="微軟正黑體" pitchFamily="34" charset="-120"/>
              </a:rPr>
              <a:t>Data Source II : Coding Cases </a:t>
            </a:r>
            <a:endParaRPr lang="zh-TW" altLang="en-US" sz="4000" b="1" dirty="0">
              <a:latin typeface="Berlin Sans FB Demi" pitchFamily="34" charset="0"/>
              <a:ea typeface="微軟正黑體" pitchFamily="34" charset="-120"/>
            </a:endParaRPr>
          </a:p>
        </p:txBody>
      </p:sp>
      <p:sp>
        <p:nvSpPr>
          <p:cNvPr id="25" name="文字方塊 24"/>
          <p:cNvSpPr txBox="1"/>
          <p:nvPr/>
        </p:nvSpPr>
        <p:spPr>
          <a:xfrm>
            <a:off x="444352" y="1261765"/>
            <a:ext cx="8712968" cy="830997"/>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zh-TW" sz="2400" b="1" i="0" u="none" strike="noStrike" kern="0" cap="none" spc="0" normalizeH="0" baseline="0" noProof="0" dirty="0" smtClean="0">
                <a:ln>
                  <a:noFill/>
                </a:ln>
                <a:solidFill>
                  <a:srgbClr val="FF0000"/>
                </a:solidFill>
                <a:effectLst/>
                <a:uLnTx/>
                <a:uFillTx/>
              </a:rPr>
              <a:t>Parties with higher status were represented by better attorneys.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zh-TW" sz="2400" b="1" i="0" u="none" strike="noStrike" kern="0" cap="none" spc="0" normalizeH="0" baseline="0" noProof="0" dirty="0" smtClean="0">
                <a:ln>
                  <a:noFill/>
                </a:ln>
                <a:solidFill>
                  <a:srgbClr val="FF0000"/>
                </a:solidFill>
                <a:effectLst/>
                <a:uLnTx/>
                <a:uFillTx/>
              </a:rPr>
              <a:t>Better representations enhanced the chance of success.</a:t>
            </a:r>
            <a:endParaRPr kumimoji="0" lang="zh-TW" altLang="en-US" sz="2400" b="1" i="0" u="none" strike="noStrike" kern="0" cap="none" spc="0" normalizeH="0" baseline="0" noProof="0" dirty="0">
              <a:ln>
                <a:noFill/>
              </a:ln>
              <a:solidFill>
                <a:srgbClr val="FF0000"/>
              </a:solidFill>
              <a:effectLst/>
              <a:uLnTx/>
              <a:uFillTx/>
            </a:endParaRPr>
          </a:p>
        </p:txBody>
      </p:sp>
      <p:sp>
        <p:nvSpPr>
          <p:cNvPr id="26" name="標題 1"/>
          <p:cNvSpPr txBox="1">
            <a:spLocks/>
          </p:cNvSpPr>
          <p:nvPr/>
        </p:nvSpPr>
        <p:spPr>
          <a:xfrm>
            <a:off x="328128" y="908720"/>
            <a:ext cx="8280400" cy="706090"/>
          </a:xfrm>
          <a:prstGeom prst="rect">
            <a:avLst/>
          </a:prstGeom>
        </p:spPr>
        <p:txBody>
          <a:bodyPr tIns="0" bIns="180000"/>
          <a:lstStyle>
            <a:lvl1pPr algn="ctr" rtl="0" eaLnBrk="0" fontAlgn="base" hangingPunct="0">
              <a:spcBef>
                <a:spcPct val="0"/>
              </a:spcBef>
              <a:spcAft>
                <a:spcPct val="0"/>
              </a:spcAft>
              <a:defRPr sz="3300" kern="1200">
                <a:solidFill>
                  <a:srgbClr val="7B9899"/>
                </a:solidFill>
                <a:latin typeface="+mj-lt"/>
                <a:ea typeface="+mj-ea"/>
                <a:cs typeface="微軟正黑體"/>
              </a:defRPr>
            </a:lvl1pPr>
            <a:lvl2pPr algn="ctr" rtl="0" eaLnBrk="0" fontAlgn="base" hangingPunct="0">
              <a:spcBef>
                <a:spcPct val="0"/>
              </a:spcBef>
              <a:spcAft>
                <a:spcPct val="0"/>
              </a:spcAft>
              <a:defRPr sz="3300">
                <a:solidFill>
                  <a:srgbClr val="7B9899"/>
                </a:solidFill>
                <a:latin typeface="Georgia" pitchFamily="18" charset="0"/>
                <a:ea typeface="微軟正黑體"/>
                <a:cs typeface="微軟正黑體"/>
              </a:defRPr>
            </a:lvl2pPr>
            <a:lvl3pPr algn="ctr" rtl="0" eaLnBrk="0" fontAlgn="base" hangingPunct="0">
              <a:spcBef>
                <a:spcPct val="0"/>
              </a:spcBef>
              <a:spcAft>
                <a:spcPct val="0"/>
              </a:spcAft>
              <a:defRPr sz="3300">
                <a:solidFill>
                  <a:srgbClr val="7B9899"/>
                </a:solidFill>
                <a:latin typeface="Georgia" pitchFamily="18" charset="0"/>
                <a:ea typeface="微軟正黑體"/>
                <a:cs typeface="微軟正黑體"/>
              </a:defRPr>
            </a:lvl3pPr>
            <a:lvl4pPr algn="ctr" rtl="0" eaLnBrk="0" fontAlgn="base" hangingPunct="0">
              <a:spcBef>
                <a:spcPct val="0"/>
              </a:spcBef>
              <a:spcAft>
                <a:spcPct val="0"/>
              </a:spcAft>
              <a:defRPr sz="3300">
                <a:solidFill>
                  <a:srgbClr val="7B9899"/>
                </a:solidFill>
                <a:latin typeface="Georgia" pitchFamily="18" charset="0"/>
                <a:ea typeface="微軟正黑體"/>
                <a:cs typeface="微軟正黑體"/>
              </a:defRPr>
            </a:lvl4pPr>
            <a:lvl5pPr algn="ctr" rtl="0" eaLnBrk="0" fontAlgn="base" hangingPunct="0">
              <a:spcBef>
                <a:spcPct val="0"/>
              </a:spcBef>
              <a:spcAft>
                <a:spcPct val="0"/>
              </a:spcAft>
              <a:defRPr sz="3300">
                <a:solidFill>
                  <a:srgbClr val="7B9899"/>
                </a:solidFill>
                <a:latin typeface="Georgia" pitchFamily="18" charset="0"/>
                <a:ea typeface="微軟正黑體"/>
                <a:cs typeface="微軟正黑體"/>
              </a:defRPr>
            </a:lvl5pPr>
            <a:lvl6pPr marL="457200" algn="ctr" rtl="0" fontAlgn="base">
              <a:spcBef>
                <a:spcPct val="0"/>
              </a:spcBef>
              <a:spcAft>
                <a:spcPct val="0"/>
              </a:spcAft>
              <a:defRPr sz="3300">
                <a:solidFill>
                  <a:srgbClr val="7B9899"/>
                </a:solidFill>
                <a:latin typeface="Georgia" pitchFamily="18" charset="0"/>
                <a:ea typeface="微軟正黑體"/>
                <a:cs typeface="微軟正黑體"/>
              </a:defRPr>
            </a:lvl6pPr>
            <a:lvl7pPr marL="914400" algn="ctr" rtl="0" fontAlgn="base">
              <a:spcBef>
                <a:spcPct val="0"/>
              </a:spcBef>
              <a:spcAft>
                <a:spcPct val="0"/>
              </a:spcAft>
              <a:defRPr sz="3300">
                <a:solidFill>
                  <a:srgbClr val="7B9899"/>
                </a:solidFill>
                <a:latin typeface="Georgia" pitchFamily="18" charset="0"/>
                <a:ea typeface="微軟正黑體"/>
                <a:cs typeface="微軟正黑體"/>
              </a:defRPr>
            </a:lvl7pPr>
            <a:lvl8pPr marL="1371600" algn="ctr" rtl="0" fontAlgn="base">
              <a:spcBef>
                <a:spcPct val="0"/>
              </a:spcBef>
              <a:spcAft>
                <a:spcPct val="0"/>
              </a:spcAft>
              <a:defRPr sz="3300">
                <a:solidFill>
                  <a:srgbClr val="7B9899"/>
                </a:solidFill>
                <a:latin typeface="Georgia" pitchFamily="18" charset="0"/>
                <a:ea typeface="微軟正黑體"/>
                <a:cs typeface="微軟正黑體"/>
              </a:defRPr>
            </a:lvl8pPr>
            <a:lvl9pPr marL="1828800" algn="ctr" rtl="0" fontAlgn="base">
              <a:spcBef>
                <a:spcPct val="0"/>
              </a:spcBef>
              <a:spcAft>
                <a:spcPct val="0"/>
              </a:spcAft>
              <a:defRPr sz="3300">
                <a:solidFill>
                  <a:srgbClr val="7B9899"/>
                </a:solidFill>
                <a:latin typeface="Georgia" pitchFamily="18" charset="0"/>
                <a:ea typeface="微軟正黑體"/>
                <a:cs typeface="微軟正黑體"/>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800" b="1" i="0" u="none" strike="noStrike" kern="1200" cap="none" spc="0" normalizeH="0" baseline="0" noProof="0" dirty="0" smtClean="0">
                <a:ln>
                  <a:noFill/>
                </a:ln>
                <a:solidFill>
                  <a:srgbClr val="8CADAE">
                    <a:lumMod val="50000"/>
                  </a:srgbClr>
                </a:solidFill>
                <a:effectLst/>
                <a:uLnTx/>
                <a:uFillTx/>
                <a:latin typeface="Times New Roman" pitchFamily="18" charset="0"/>
                <a:ea typeface="標楷體" pitchFamily="65" charset="-120"/>
                <a:cs typeface="Times New Roman" pitchFamily="18" charset="0"/>
              </a:rPr>
              <a:t>Party Capability Theory: Haves v. Have-Nots </a:t>
            </a:r>
            <a:endParaRPr kumimoji="0" lang="zh-TW" altLang="en-US" sz="2800" b="1" i="0" u="none" strike="noStrike" kern="1200" cap="none" spc="0" normalizeH="0" baseline="0" noProof="0" dirty="0" smtClean="0">
              <a:ln>
                <a:noFill/>
              </a:ln>
              <a:solidFill>
                <a:srgbClr val="8CADAE">
                  <a:lumMod val="50000"/>
                </a:srgbClr>
              </a:solidFill>
              <a:effectLst/>
              <a:uLnTx/>
              <a:uFillTx/>
              <a:latin typeface="Times New Roman" pitchFamily="18" charset="0"/>
              <a:ea typeface="標楷體" pitchFamily="65" charset="-12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0" y="2056488"/>
            <a:ext cx="8815387" cy="479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9"/>
          <p:cNvSpPr>
            <a:spLocks noChangeArrowheads="1"/>
          </p:cNvSpPr>
          <p:nvPr/>
        </p:nvSpPr>
        <p:spPr bwMode="auto">
          <a:xfrm>
            <a:off x="255896" y="4077072"/>
            <a:ext cx="8424863" cy="576262"/>
          </a:xfrm>
          <a:prstGeom prst="rect">
            <a:avLst/>
          </a:prstGeom>
          <a:noFill/>
          <a:ln w="9525">
            <a:solidFill>
              <a:srgbClr val="FF0000"/>
            </a:solidFill>
            <a:miter lim="800000"/>
            <a:headEnd/>
            <a:tailEnd/>
          </a:ln>
        </p:spPr>
        <p:txBody>
          <a:bodyPr wrap="none" anchor="ctr"/>
          <a:lstStyle/>
          <a:p>
            <a:endParaRPr lang="zh-TW" altLang="en-US"/>
          </a:p>
        </p:txBody>
      </p:sp>
      <p:sp>
        <p:nvSpPr>
          <p:cNvPr id="3" name="日期版面配置區 2"/>
          <p:cNvSpPr>
            <a:spLocks noGrp="1"/>
          </p:cNvSpPr>
          <p:nvPr>
            <p:ph type="dt" sz="half" idx="10"/>
          </p:nvPr>
        </p:nvSpPr>
        <p:spPr/>
        <p:txBody>
          <a:bodyPr/>
          <a:lstStyle/>
          <a:p>
            <a:fld id="{2C322589-0361-469E-B5A0-3EEB05AF1636}" type="datetime1">
              <a:rPr lang="zh-TW" altLang="en-US" smtClean="0"/>
              <a:t>2015/7/7</a:t>
            </a:fld>
            <a:endParaRPr lang="zh-TW" altLang="en-US"/>
          </a:p>
        </p:txBody>
      </p:sp>
      <p:sp>
        <p:nvSpPr>
          <p:cNvPr id="5" name="頁尾版面配置區 4"/>
          <p:cNvSpPr>
            <a:spLocks noGrp="1"/>
          </p:cNvSpPr>
          <p:nvPr>
            <p:ph type="ftr" sz="quarter" idx="11"/>
          </p:nvPr>
        </p:nvSpPr>
        <p:spPr/>
        <p:txBody>
          <a:bodyPr/>
          <a:lstStyle/>
          <a:p>
            <a:r>
              <a:rPr lang="en-US" altLang="zh-TW" smtClean="0"/>
              <a:t>Why Empirical Legal Studies?</a:t>
            </a:r>
            <a:endParaRPr lang="zh-TW" altLang="en-US"/>
          </a:p>
        </p:txBody>
      </p:sp>
      <p:sp>
        <p:nvSpPr>
          <p:cNvPr id="6" name="投影片編號版面配置區 5"/>
          <p:cNvSpPr>
            <a:spLocks noGrp="1"/>
          </p:cNvSpPr>
          <p:nvPr>
            <p:ph type="sldNum" sz="quarter" idx="12"/>
          </p:nvPr>
        </p:nvSpPr>
        <p:spPr/>
        <p:txBody>
          <a:bodyPr/>
          <a:lstStyle/>
          <a:p>
            <a:fld id="{CD55BB03-DD0C-45F2-BA33-8374ECAEA8B3}" type="slidenum">
              <a:rPr lang="zh-TW" altLang="en-US" smtClean="0"/>
              <a:t>14</a:t>
            </a:fld>
            <a:endParaRPr lang="zh-TW" altLang="en-US"/>
          </a:p>
        </p:txBody>
      </p:sp>
    </p:spTree>
    <p:extLst>
      <p:ext uri="{BB962C8B-B14F-4D97-AF65-F5344CB8AC3E}">
        <p14:creationId xmlns:p14="http://schemas.microsoft.com/office/powerpoint/2010/main" val="36201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457200" y="274638"/>
            <a:ext cx="8280400" cy="706090"/>
          </a:xfrm>
          <a:prstGeom prst="rect">
            <a:avLst/>
          </a:prstGeom>
        </p:spPr>
        <p:txBody>
          <a:bodyPr tIns="0" bIns="180000"/>
          <a:lstStyle>
            <a:lvl1pPr algn="ctr" rtl="0" eaLnBrk="0" fontAlgn="base" hangingPunct="0">
              <a:spcBef>
                <a:spcPct val="0"/>
              </a:spcBef>
              <a:spcAft>
                <a:spcPct val="0"/>
              </a:spcAft>
              <a:defRPr sz="3300" kern="1200">
                <a:solidFill>
                  <a:srgbClr val="7B9899"/>
                </a:solidFill>
                <a:latin typeface="+mj-lt"/>
                <a:ea typeface="+mj-ea"/>
                <a:cs typeface="微軟正黑體"/>
              </a:defRPr>
            </a:lvl1pPr>
            <a:lvl2pPr algn="ctr" rtl="0" eaLnBrk="0" fontAlgn="base" hangingPunct="0">
              <a:spcBef>
                <a:spcPct val="0"/>
              </a:spcBef>
              <a:spcAft>
                <a:spcPct val="0"/>
              </a:spcAft>
              <a:defRPr sz="3300">
                <a:solidFill>
                  <a:srgbClr val="7B9899"/>
                </a:solidFill>
                <a:latin typeface="Georgia" pitchFamily="18" charset="0"/>
                <a:ea typeface="微軟正黑體"/>
                <a:cs typeface="微軟正黑體"/>
              </a:defRPr>
            </a:lvl2pPr>
            <a:lvl3pPr algn="ctr" rtl="0" eaLnBrk="0" fontAlgn="base" hangingPunct="0">
              <a:spcBef>
                <a:spcPct val="0"/>
              </a:spcBef>
              <a:spcAft>
                <a:spcPct val="0"/>
              </a:spcAft>
              <a:defRPr sz="3300">
                <a:solidFill>
                  <a:srgbClr val="7B9899"/>
                </a:solidFill>
                <a:latin typeface="Georgia" pitchFamily="18" charset="0"/>
                <a:ea typeface="微軟正黑體"/>
                <a:cs typeface="微軟正黑體"/>
              </a:defRPr>
            </a:lvl3pPr>
            <a:lvl4pPr algn="ctr" rtl="0" eaLnBrk="0" fontAlgn="base" hangingPunct="0">
              <a:spcBef>
                <a:spcPct val="0"/>
              </a:spcBef>
              <a:spcAft>
                <a:spcPct val="0"/>
              </a:spcAft>
              <a:defRPr sz="3300">
                <a:solidFill>
                  <a:srgbClr val="7B9899"/>
                </a:solidFill>
                <a:latin typeface="Georgia" pitchFamily="18" charset="0"/>
                <a:ea typeface="微軟正黑體"/>
                <a:cs typeface="微軟正黑體"/>
              </a:defRPr>
            </a:lvl4pPr>
            <a:lvl5pPr algn="ctr" rtl="0" eaLnBrk="0" fontAlgn="base" hangingPunct="0">
              <a:spcBef>
                <a:spcPct val="0"/>
              </a:spcBef>
              <a:spcAft>
                <a:spcPct val="0"/>
              </a:spcAft>
              <a:defRPr sz="3300">
                <a:solidFill>
                  <a:srgbClr val="7B9899"/>
                </a:solidFill>
                <a:latin typeface="Georgia" pitchFamily="18" charset="0"/>
                <a:ea typeface="微軟正黑體"/>
                <a:cs typeface="微軟正黑體"/>
              </a:defRPr>
            </a:lvl5pPr>
            <a:lvl6pPr marL="457200" algn="ctr" rtl="0" fontAlgn="base">
              <a:spcBef>
                <a:spcPct val="0"/>
              </a:spcBef>
              <a:spcAft>
                <a:spcPct val="0"/>
              </a:spcAft>
              <a:defRPr sz="3300">
                <a:solidFill>
                  <a:srgbClr val="7B9899"/>
                </a:solidFill>
                <a:latin typeface="Georgia" pitchFamily="18" charset="0"/>
                <a:ea typeface="微軟正黑體"/>
                <a:cs typeface="微軟正黑體"/>
              </a:defRPr>
            </a:lvl6pPr>
            <a:lvl7pPr marL="914400" algn="ctr" rtl="0" fontAlgn="base">
              <a:spcBef>
                <a:spcPct val="0"/>
              </a:spcBef>
              <a:spcAft>
                <a:spcPct val="0"/>
              </a:spcAft>
              <a:defRPr sz="3300">
                <a:solidFill>
                  <a:srgbClr val="7B9899"/>
                </a:solidFill>
                <a:latin typeface="Georgia" pitchFamily="18" charset="0"/>
                <a:ea typeface="微軟正黑體"/>
                <a:cs typeface="微軟正黑體"/>
              </a:defRPr>
            </a:lvl7pPr>
            <a:lvl8pPr marL="1371600" algn="ctr" rtl="0" fontAlgn="base">
              <a:spcBef>
                <a:spcPct val="0"/>
              </a:spcBef>
              <a:spcAft>
                <a:spcPct val="0"/>
              </a:spcAft>
              <a:defRPr sz="3300">
                <a:solidFill>
                  <a:srgbClr val="7B9899"/>
                </a:solidFill>
                <a:latin typeface="Georgia" pitchFamily="18" charset="0"/>
                <a:ea typeface="微軟正黑體"/>
                <a:cs typeface="微軟正黑體"/>
              </a:defRPr>
            </a:lvl8pPr>
            <a:lvl9pPr marL="1828800" algn="ctr" rtl="0" fontAlgn="base">
              <a:spcBef>
                <a:spcPct val="0"/>
              </a:spcBef>
              <a:spcAft>
                <a:spcPct val="0"/>
              </a:spcAft>
              <a:defRPr sz="3300">
                <a:solidFill>
                  <a:srgbClr val="7B9899"/>
                </a:solidFill>
                <a:latin typeface="Georgia" pitchFamily="18" charset="0"/>
                <a:ea typeface="微軟正黑體"/>
                <a:cs typeface="微軟正黑體"/>
              </a:defRPr>
            </a:lvl9pPr>
          </a:lstStyle>
          <a:p>
            <a:pPr algn="l" eaLnBrk="1" hangingPunct="1"/>
            <a:r>
              <a:rPr kumimoji="0" lang="en-US" altLang="zh-TW" sz="2800" b="1" dirty="0" smtClean="0">
                <a:solidFill>
                  <a:schemeClr val="accent3">
                    <a:lumMod val="50000"/>
                  </a:schemeClr>
                </a:solidFill>
                <a:latin typeface="Times New Roman" pitchFamily="18" charset="0"/>
                <a:ea typeface="標楷體" pitchFamily="65" charset="-120"/>
                <a:cs typeface="Times New Roman" pitchFamily="18" charset="0"/>
              </a:rPr>
              <a:t>Party Capability v. Court Preference </a:t>
            </a:r>
            <a:endParaRPr kumimoji="0" lang="zh-TW" altLang="en-US" sz="2800" b="1" dirty="0" smtClean="0">
              <a:solidFill>
                <a:schemeClr val="accent3">
                  <a:lumMod val="50000"/>
                </a:schemeClr>
              </a:solidFill>
              <a:latin typeface="Times New Roman" pitchFamily="18" charset="0"/>
              <a:ea typeface="標楷體" pitchFamily="65" charset="-120"/>
              <a:cs typeface="Times New Roman"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199296711"/>
              </p:ext>
            </p:extLst>
          </p:nvPr>
        </p:nvGraphicFramePr>
        <p:xfrm>
          <a:off x="539551" y="4653135"/>
          <a:ext cx="7920881" cy="1463040"/>
        </p:xfrm>
        <a:graphic>
          <a:graphicData uri="http://schemas.openxmlformats.org/drawingml/2006/table">
            <a:tbl>
              <a:tblPr firstRow="1" firstCol="1" lastRow="1" lastCol="1" bandRow="1" bandCol="1"/>
              <a:tblGrid>
                <a:gridCol w="1519985"/>
                <a:gridCol w="964878"/>
                <a:gridCol w="863950"/>
                <a:gridCol w="285628"/>
                <a:gridCol w="1331249"/>
                <a:gridCol w="1077918"/>
                <a:gridCol w="333064"/>
                <a:gridCol w="1544209"/>
              </a:tblGrid>
              <a:tr h="466341">
                <a:tc>
                  <a:txBody>
                    <a:bodyPr/>
                    <a:lstStyle/>
                    <a:p>
                      <a:pPr>
                        <a:spcAft>
                          <a:spcPts val="0"/>
                        </a:spcAft>
                      </a:pPr>
                      <a:r>
                        <a:rPr lang="en-US" sz="1600" kern="100" dirty="0">
                          <a:effectLst/>
                          <a:latin typeface="Times New Roman"/>
                          <a:ea typeface="新細明體"/>
                        </a:rPr>
                        <a:t>Type of Litigant</a:t>
                      </a:r>
                      <a:endParaRPr lang="zh-TW" sz="1600" kern="100" dirty="0">
                        <a:effectLst/>
                        <a:latin typeface="Times New Roman"/>
                        <a:ea typeface="新細明體"/>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600" kern="100" dirty="0">
                          <a:effectLst/>
                          <a:latin typeface="Times New Roman"/>
                          <a:ea typeface="新細明體"/>
                        </a:rPr>
                        <a:t>Non-dismissal Rate </a:t>
                      </a:r>
                      <a:br>
                        <a:rPr lang="en-US" sz="1600" kern="100" dirty="0">
                          <a:effectLst/>
                          <a:latin typeface="Times New Roman"/>
                          <a:ea typeface="新細明體"/>
                        </a:rPr>
                      </a:br>
                      <a:r>
                        <a:rPr lang="en-US" sz="1600" kern="100" dirty="0">
                          <a:effectLst/>
                          <a:latin typeface="Times New Roman"/>
                          <a:ea typeface="新細明體"/>
                        </a:rPr>
                        <a:t>as Appellant (%)</a:t>
                      </a:r>
                      <a:endParaRPr lang="zh-TW" sz="1600" kern="100" dirty="0">
                        <a:effectLst/>
                        <a:latin typeface="Times New Roman"/>
                        <a:ea typeface="新細明體"/>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en-US" sz="1600" kern="100">
                          <a:effectLst/>
                          <a:latin typeface="Times New Roman"/>
                          <a:ea typeface="新細明體"/>
                        </a:rPr>
                        <a:t> </a:t>
                      </a:r>
                      <a:endParaRPr lang="zh-TW" sz="1600" kern="100">
                        <a:effectLst/>
                        <a:latin typeface="Times New Roman"/>
                        <a:ea typeface="新細明體"/>
                      </a:endParaRPr>
                    </a:p>
                    <a:p>
                      <a:pPr algn="ctr">
                        <a:spcAft>
                          <a:spcPts val="0"/>
                        </a:spcAft>
                      </a:pPr>
                      <a:r>
                        <a:rPr lang="en-US" sz="1600" kern="100">
                          <a:effectLst/>
                          <a:latin typeface="Times New Roman"/>
                          <a:ea typeface="新細明體"/>
                        </a:rPr>
                        <a:t>-</a:t>
                      </a:r>
                      <a:endParaRPr lang="zh-TW" sz="1600" kern="100">
                        <a:effectLst/>
                        <a:latin typeface="Times New Roman"/>
                        <a:ea typeface="新細明體"/>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600" kern="100">
                          <a:effectLst/>
                          <a:latin typeface="Times New Roman"/>
                          <a:ea typeface="新細明體"/>
                        </a:rPr>
                        <a:t>As Appellee, Opponents’ Non-dismissal Rate (%)</a:t>
                      </a:r>
                      <a:endParaRPr lang="zh-TW" sz="1600" kern="100">
                        <a:effectLst/>
                        <a:latin typeface="Times New Roman"/>
                        <a:ea typeface="新細明體"/>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en-US" sz="1600" kern="100">
                          <a:effectLst/>
                          <a:latin typeface="Times New Roman"/>
                          <a:ea typeface="新細明體"/>
                        </a:rPr>
                        <a:t>=</a:t>
                      </a:r>
                      <a:endParaRPr lang="zh-TW" sz="1600" kern="100">
                        <a:effectLst/>
                        <a:latin typeface="Times New Roman"/>
                        <a:ea typeface="新細明體"/>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a:ea typeface="新細明體"/>
                        </a:rPr>
                        <a:t>Net Advantage (%)</a:t>
                      </a:r>
                      <a:endParaRPr lang="zh-TW" sz="1600" kern="100">
                        <a:effectLst/>
                        <a:latin typeface="Times New Roman"/>
                        <a:ea typeface="新細明體"/>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171">
                <a:tc>
                  <a:txBody>
                    <a:bodyPr/>
                    <a:lstStyle/>
                    <a:p>
                      <a:pPr>
                        <a:spcAft>
                          <a:spcPts val="0"/>
                        </a:spcAft>
                      </a:pPr>
                      <a:r>
                        <a:rPr lang="en-US" sz="1600" kern="100" dirty="0">
                          <a:effectLst/>
                          <a:latin typeface="Times New Roman"/>
                          <a:ea typeface="新細明體"/>
                        </a:rPr>
                        <a:t>Individual</a:t>
                      </a:r>
                      <a:endParaRPr lang="zh-TW" sz="1600" kern="100" dirty="0">
                        <a:effectLst/>
                        <a:latin typeface="Times New Roman"/>
                        <a:ea typeface="新細明體"/>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kern="100" dirty="0">
                          <a:effectLst/>
                          <a:latin typeface="Times New Roman"/>
                          <a:ea typeface="新細明體"/>
                        </a:rPr>
                        <a:t>32.88</a:t>
                      </a:r>
                      <a:endParaRPr lang="zh-TW" sz="1600" kern="100" dirty="0">
                        <a:effectLst/>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600" kern="100">
                          <a:effectLst/>
                          <a:latin typeface="Times New Roman"/>
                          <a:ea typeface="新細明體"/>
                        </a:rPr>
                        <a:t>(1244)</a:t>
                      </a:r>
                      <a:endParaRPr lang="zh-TW" sz="1600" kern="100">
                        <a:effectLst/>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600" kern="100">
                          <a:effectLst/>
                          <a:latin typeface="Times New Roman"/>
                          <a:ea typeface="新細明體"/>
                        </a:rPr>
                        <a:t>-</a:t>
                      </a:r>
                      <a:endParaRPr lang="zh-TW" sz="1600" kern="100">
                        <a:effectLst/>
                        <a:latin typeface="Times New Roman"/>
                        <a:ea typeface="新細明體"/>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kern="100">
                          <a:effectLst/>
                          <a:latin typeface="Times New Roman"/>
                          <a:ea typeface="新細明體"/>
                        </a:rPr>
                        <a:t>34.29</a:t>
                      </a:r>
                      <a:endParaRPr lang="zh-TW" sz="1600" kern="100">
                        <a:effectLst/>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600" kern="100">
                          <a:effectLst/>
                          <a:latin typeface="Times New Roman"/>
                          <a:ea typeface="新細明體"/>
                        </a:rPr>
                        <a:t>(1041)</a:t>
                      </a:r>
                      <a:endParaRPr lang="zh-TW" sz="1600" kern="100">
                        <a:effectLst/>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600" kern="100">
                          <a:effectLst/>
                          <a:latin typeface="Times New Roman"/>
                          <a:ea typeface="新細明體"/>
                        </a:rPr>
                        <a:t>=</a:t>
                      </a:r>
                      <a:endParaRPr lang="zh-TW" sz="1600" kern="100">
                        <a:effectLst/>
                        <a:latin typeface="Times New Roman"/>
                        <a:ea typeface="新細明體"/>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tabLst>
                          <a:tab pos="331470" algn="dec"/>
                        </a:tabLst>
                      </a:pPr>
                      <a:r>
                        <a:rPr lang="en-US" sz="1600" kern="100">
                          <a:effectLst/>
                          <a:latin typeface="Times New Roman"/>
                          <a:ea typeface="新細明體"/>
                        </a:rPr>
                        <a:t>-1.41</a:t>
                      </a:r>
                      <a:endParaRPr lang="zh-TW" sz="1600" kern="100">
                        <a:effectLst/>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33171">
                <a:tc>
                  <a:txBody>
                    <a:bodyPr/>
                    <a:lstStyle/>
                    <a:p>
                      <a:pPr>
                        <a:spcAft>
                          <a:spcPts val="0"/>
                        </a:spcAft>
                      </a:pPr>
                      <a:r>
                        <a:rPr lang="en-US" sz="1600" kern="100">
                          <a:effectLst/>
                          <a:latin typeface="Times New Roman"/>
                          <a:ea typeface="新細明體"/>
                        </a:rPr>
                        <a:t>Business</a:t>
                      </a:r>
                      <a:endParaRPr lang="zh-TW" sz="1600" kern="100">
                        <a:effectLst/>
                        <a:latin typeface="Times New Roman"/>
                        <a:ea typeface="新細明體"/>
                      </a:endParaRPr>
                    </a:p>
                  </a:txBody>
                  <a:tcPr marL="68580" marR="68580" marT="0" marB="0">
                    <a:lnL>
                      <a:noFill/>
                    </a:lnL>
                    <a:lnR>
                      <a:noFill/>
                    </a:lnR>
                    <a:lnT>
                      <a:noFill/>
                    </a:lnT>
                    <a:lnB>
                      <a:noFill/>
                    </a:lnB>
                  </a:tcPr>
                </a:tc>
                <a:tc>
                  <a:txBody>
                    <a:bodyPr/>
                    <a:lstStyle/>
                    <a:p>
                      <a:pPr algn="r">
                        <a:spcAft>
                          <a:spcPts val="0"/>
                        </a:spcAft>
                      </a:pPr>
                      <a:r>
                        <a:rPr lang="en-US" sz="1600" kern="100" dirty="0">
                          <a:effectLst/>
                          <a:latin typeface="Times New Roman"/>
                          <a:ea typeface="新細明體"/>
                        </a:rPr>
                        <a:t>44.21</a:t>
                      </a:r>
                      <a:endParaRPr lang="zh-TW" sz="1600" kern="100" dirty="0">
                        <a:effectLst/>
                        <a:latin typeface="Times New Roman"/>
                        <a:ea typeface="新細明體"/>
                      </a:endParaRPr>
                    </a:p>
                  </a:txBody>
                  <a:tcPr marL="68580" marR="68580" marT="0" marB="0" anchor="ctr">
                    <a:lnL>
                      <a:noFill/>
                    </a:lnL>
                    <a:lnR>
                      <a:noFill/>
                    </a:lnR>
                    <a:lnT>
                      <a:noFill/>
                    </a:lnT>
                    <a:lnB>
                      <a:noFill/>
                    </a:lnB>
                  </a:tcPr>
                </a:tc>
                <a:tc>
                  <a:txBody>
                    <a:bodyPr/>
                    <a:lstStyle/>
                    <a:p>
                      <a:pPr>
                        <a:spcAft>
                          <a:spcPts val="0"/>
                        </a:spcAft>
                      </a:pPr>
                      <a:r>
                        <a:rPr lang="en-US" sz="1600" kern="100" dirty="0">
                          <a:effectLst/>
                          <a:latin typeface="Times New Roman"/>
                          <a:ea typeface="新細明體"/>
                        </a:rPr>
                        <a:t>(1036)</a:t>
                      </a:r>
                      <a:endParaRPr lang="zh-TW" sz="1600" kern="100" dirty="0">
                        <a:effectLst/>
                        <a:latin typeface="Times New Roman"/>
                        <a:ea typeface="新細明體"/>
                      </a:endParaRPr>
                    </a:p>
                  </a:txBody>
                  <a:tcPr marL="68580" marR="68580" marT="0" marB="0" anchor="ctr">
                    <a:lnL>
                      <a:noFill/>
                    </a:lnL>
                    <a:lnR>
                      <a:noFill/>
                    </a:lnR>
                    <a:lnT>
                      <a:noFill/>
                    </a:lnT>
                    <a:lnB>
                      <a:noFill/>
                    </a:lnB>
                  </a:tcPr>
                </a:tc>
                <a:tc>
                  <a:txBody>
                    <a:bodyPr/>
                    <a:lstStyle/>
                    <a:p>
                      <a:pPr>
                        <a:spcAft>
                          <a:spcPts val="0"/>
                        </a:spcAft>
                      </a:pPr>
                      <a:r>
                        <a:rPr lang="en-US" sz="1600" kern="100">
                          <a:effectLst/>
                          <a:latin typeface="Times New Roman"/>
                          <a:ea typeface="新細明體"/>
                        </a:rPr>
                        <a:t>-</a:t>
                      </a:r>
                      <a:endParaRPr lang="zh-TW" sz="1600" kern="100">
                        <a:effectLst/>
                        <a:latin typeface="Times New Roman"/>
                        <a:ea typeface="新細明體"/>
                      </a:endParaRPr>
                    </a:p>
                  </a:txBody>
                  <a:tcPr marL="68580" marR="68580" marT="0" marB="0" anchor="b">
                    <a:lnL>
                      <a:noFill/>
                    </a:lnL>
                    <a:lnR>
                      <a:noFill/>
                    </a:lnR>
                    <a:lnT>
                      <a:noFill/>
                    </a:lnT>
                    <a:lnB>
                      <a:noFill/>
                    </a:lnB>
                  </a:tcPr>
                </a:tc>
                <a:tc>
                  <a:txBody>
                    <a:bodyPr/>
                    <a:lstStyle/>
                    <a:p>
                      <a:pPr algn="r">
                        <a:spcAft>
                          <a:spcPts val="0"/>
                        </a:spcAft>
                      </a:pPr>
                      <a:r>
                        <a:rPr lang="en-US" sz="1600" kern="100" dirty="0">
                          <a:effectLst/>
                          <a:latin typeface="Times New Roman"/>
                          <a:ea typeface="新細明體"/>
                        </a:rPr>
                        <a:t>43.91</a:t>
                      </a:r>
                      <a:endParaRPr lang="zh-TW" sz="1600" kern="100" dirty="0">
                        <a:effectLst/>
                        <a:latin typeface="Times New Roman"/>
                        <a:ea typeface="新細明體"/>
                      </a:endParaRPr>
                    </a:p>
                  </a:txBody>
                  <a:tcPr marL="68580" marR="68580" marT="0" marB="0" anchor="ctr">
                    <a:lnL>
                      <a:noFill/>
                    </a:lnL>
                    <a:lnR>
                      <a:noFill/>
                    </a:lnR>
                    <a:lnT>
                      <a:noFill/>
                    </a:lnT>
                    <a:lnB>
                      <a:noFill/>
                    </a:lnB>
                  </a:tcPr>
                </a:tc>
                <a:tc>
                  <a:txBody>
                    <a:bodyPr/>
                    <a:lstStyle/>
                    <a:p>
                      <a:pPr>
                        <a:spcAft>
                          <a:spcPts val="0"/>
                        </a:spcAft>
                      </a:pPr>
                      <a:r>
                        <a:rPr lang="en-US" sz="1600" kern="100" dirty="0">
                          <a:effectLst/>
                          <a:latin typeface="Times New Roman"/>
                          <a:ea typeface="新細明體"/>
                        </a:rPr>
                        <a:t>(1075)</a:t>
                      </a:r>
                      <a:endParaRPr lang="zh-TW" sz="1600" kern="100" dirty="0">
                        <a:effectLst/>
                        <a:latin typeface="Times New Roman"/>
                        <a:ea typeface="新細明體"/>
                      </a:endParaRPr>
                    </a:p>
                  </a:txBody>
                  <a:tcPr marL="68580" marR="68580" marT="0" marB="0" anchor="ctr">
                    <a:lnL>
                      <a:noFill/>
                    </a:lnL>
                    <a:lnR>
                      <a:noFill/>
                    </a:lnR>
                    <a:lnT>
                      <a:noFill/>
                    </a:lnT>
                    <a:lnB>
                      <a:noFill/>
                    </a:lnB>
                  </a:tcPr>
                </a:tc>
                <a:tc>
                  <a:txBody>
                    <a:bodyPr/>
                    <a:lstStyle/>
                    <a:p>
                      <a:pPr>
                        <a:spcAft>
                          <a:spcPts val="0"/>
                        </a:spcAft>
                      </a:pPr>
                      <a:r>
                        <a:rPr lang="en-US" sz="1600" kern="100">
                          <a:effectLst/>
                          <a:latin typeface="Times New Roman"/>
                          <a:ea typeface="新細明體"/>
                        </a:rPr>
                        <a:t>=</a:t>
                      </a:r>
                      <a:endParaRPr lang="zh-TW" sz="1600" kern="100">
                        <a:effectLst/>
                        <a:latin typeface="Times New Roman"/>
                        <a:ea typeface="新細明體"/>
                      </a:endParaRPr>
                    </a:p>
                  </a:txBody>
                  <a:tcPr marL="68580" marR="68580" marT="0" marB="0" anchor="b">
                    <a:lnL>
                      <a:noFill/>
                    </a:lnL>
                    <a:lnR>
                      <a:noFill/>
                    </a:lnR>
                    <a:lnT>
                      <a:noFill/>
                    </a:lnT>
                    <a:lnB>
                      <a:noFill/>
                    </a:lnB>
                  </a:tcPr>
                </a:tc>
                <a:tc>
                  <a:txBody>
                    <a:bodyPr/>
                    <a:lstStyle/>
                    <a:p>
                      <a:pPr>
                        <a:spcAft>
                          <a:spcPts val="0"/>
                        </a:spcAft>
                        <a:tabLst>
                          <a:tab pos="331470" algn="dec"/>
                        </a:tabLst>
                      </a:pPr>
                      <a:r>
                        <a:rPr lang="en-US" sz="1600" kern="100">
                          <a:effectLst/>
                          <a:latin typeface="Times New Roman"/>
                          <a:ea typeface="新細明體"/>
                        </a:rPr>
                        <a:t>0.30</a:t>
                      </a:r>
                      <a:endParaRPr lang="zh-TW" sz="1600" kern="100">
                        <a:effectLst/>
                        <a:latin typeface="Times New Roman"/>
                        <a:ea typeface="新細明體"/>
                      </a:endParaRPr>
                    </a:p>
                  </a:txBody>
                  <a:tcPr marL="68580" marR="68580" marT="0" marB="0" anchor="ctr">
                    <a:lnL>
                      <a:noFill/>
                    </a:lnL>
                    <a:lnR>
                      <a:noFill/>
                    </a:lnR>
                    <a:lnT>
                      <a:noFill/>
                    </a:lnT>
                    <a:lnB>
                      <a:noFill/>
                    </a:lnB>
                  </a:tcPr>
                </a:tc>
              </a:tr>
              <a:tr h="233171">
                <a:tc>
                  <a:txBody>
                    <a:bodyPr/>
                    <a:lstStyle/>
                    <a:p>
                      <a:pPr>
                        <a:spcAft>
                          <a:spcPts val="0"/>
                        </a:spcAft>
                      </a:pPr>
                      <a:r>
                        <a:rPr lang="en-US" sz="1600" kern="100">
                          <a:effectLst/>
                          <a:latin typeface="Times New Roman"/>
                          <a:ea typeface="新細明體"/>
                        </a:rPr>
                        <a:t>Local Gov.</a:t>
                      </a:r>
                      <a:endParaRPr lang="zh-TW" sz="1600" kern="100">
                        <a:effectLst/>
                        <a:latin typeface="Times New Roman"/>
                        <a:ea typeface="新細明體"/>
                      </a:endParaRPr>
                    </a:p>
                  </a:txBody>
                  <a:tcPr marL="68580" marR="68580" marT="0" marB="0">
                    <a:lnL>
                      <a:noFill/>
                    </a:lnL>
                    <a:lnR>
                      <a:noFill/>
                    </a:lnR>
                    <a:lnT>
                      <a:noFill/>
                    </a:lnT>
                    <a:lnB>
                      <a:noFill/>
                    </a:lnB>
                  </a:tcPr>
                </a:tc>
                <a:tc>
                  <a:txBody>
                    <a:bodyPr/>
                    <a:lstStyle/>
                    <a:p>
                      <a:pPr algn="r">
                        <a:spcAft>
                          <a:spcPts val="0"/>
                        </a:spcAft>
                      </a:pPr>
                      <a:r>
                        <a:rPr lang="en-US" sz="1600" kern="100">
                          <a:effectLst/>
                          <a:latin typeface="Times New Roman"/>
                          <a:ea typeface="新細明體"/>
                        </a:rPr>
                        <a:t>47.69</a:t>
                      </a:r>
                      <a:endParaRPr lang="zh-TW" sz="1600" kern="100">
                        <a:effectLst/>
                        <a:latin typeface="Times New Roman"/>
                        <a:ea typeface="新細明體"/>
                      </a:endParaRPr>
                    </a:p>
                  </a:txBody>
                  <a:tcPr marL="68580" marR="68580" marT="0" marB="0" anchor="ctr">
                    <a:lnL>
                      <a:noFill/>
                    </a:lnL>
                    <a:lnR>
                      <a:noFill/>
                    </a:lnR>
                    <a:lnT>
                      <a:noFill/>
                    </a:lnT>
                    <a:lnB>
                      <a:noFill/>
                    </a:lnB>
                  </a:tcPr>
                </a:tc>
                <a:tc>
                  <a:txBody>
                    <a:bodyPr/>
                    <a:lstStyle/>
                    <a:p>
                      <a:pPr>
                        <a:spcAft>
                          <a:spcPts val="0"/>
                        </a:spcAft>
                      </a:pPr>
                      <a:r>
                        <a:rPr lang="en-US" sz="1600" kern="100" dirty="0">
                          <a:effectLst/>
                          <a:latin typeface="Times New Roman"/>
                          <a:ea typeface="新細明體"/>
                        </a:rPr>
                        <a:t>(65)</a:t>
                      </a:r>
                      <a:endParaRPr lang="zh-TW" sz="1600" kern="100" dirty="0">
                        <a:effectLst/>
                        <a:latin typeface="Times New Roman"/>
                        <a:ea typeface="新細明體"/>
                      </a:endParaRPr>
                    </a:p>
                  </a:txBody>
                  <a:tcPr marL="68580" marR="68580" marT="0" marB="0" anchor="ctr">
                    <a:lnL>
                      <a:noFill/>
                    </a:lnL>
                    <a:lnR>
                      <a:noFill/>
                    </a:lnR>
                    <a:lnT>
                      <a:noFill/>
                    </a:lnT>
                    <a:lnB>
                      <a:noFill/>
                    </a:lnB>
                  </a:tcPr>
                </a:tc>
                <a:tc>
                  <a:txBody>
                    <a:bodyPr/>
                    <a:lstStyle/>
                    <a:p>
                      <a:pPr>
                        <a:spcAft>
                          <a:spcPts val="0"/>
                        </a:spcAft>
                      </a:pPr>
                      <a:r>
                        <a:rPr lang="en-US" sz="1600" kern="100" dirty="0">
                          <a:effectLst/>
                          <a:latin typeface="Times New Roman"/>
                          <a:ea typeface="新細明體"/>
                        </a:rPr>
                        <a:t>-</a:t>
                      </a:r>
                      <a:endParaRPr lang="zh-TW" sz="1600" kern="100" dirty="0">
                        <a:effectLst/>
                        <a:latin typeface="Times New Roman"/>
                        <a:ea typeface="新細明體"/>
                      </a:endParaRPr>
                    </a:p>
                  </a:txBody>
                  <a:tcPr marL="68580" marR="68580" marT="0" marB="0" anchor="b">
                    <a:lnL>
                      <a:noFill/>
                    </a:lnL>
                    <a:lnR>
                      <a:noFill/>
                    </a:lnR>
                    <a:lnT>
                      <a:noFill/>
                    </a:lnT>
                    <a:lnB>
                      <a:noFill/>
                    </a:lnB>
                  </a:tcPr>
                </a:tc>
                <a:tc>
                  <a:txBody>
                    <a:bodyPr/>
                    <a:lstStyle/>
                    <a:p>
                      <a:pPr algn="r">
                        <a:spcAft>
                          <a:spcPts val="0"/>
                        </a:spcAft>
                      </a:pPr>
                      <a:r>
                        <a:rPr lang="en-US" sz="1600" kern="100" dirty="0">
                          <a:effectLst/>
                          <a:latin typeface="Times New Roman"/>
                          <a:ea typeface="新細明體"/>
                        </a:rPr>
                        <a:t>40.00</a:t>
                      </a:r>
                      <a:endParaRPr lang="zh-TW" sz="1600" kern="100" dirty="0">
                        <a:effectLst/>
                        <a:latin typeface="Times New Roman"/>
                        <a:ea typeface="新細明體"/>
                      </a:endParaRPr>
                    </a:p>
                  </a:txBody>
                  <a:tcPr marL="68580" marR="68580" marT="0" marB="0" anchor="ctr">
                    <a:lnL>
                      <a:noFill/>
                    </a:lnL>
                    <a:lnR>
                      <a:noFill/>
                    </a:lnR>
                    <a:lnT>
                      <a:noFill/>
                    </a:lnT>
                    <a:lnB>
                      <a:noFill/>
                    </a:lnB>
                  </a:tcPr>
                </a:tc>
                <a:tc>
                  <a:txBody>
                    <a:bodyPr/>
                    <a:lstStyle/>
                    <a:p>
                      <a:pPr>
                        <a:spcAft>
                          <a:spcPts val="0"/>
                        </a:spcAft>
                      </a:pPr>
                      <a:r>
                        <a:rPr lang="en-US" sz="1600" kern="100" dirty="0">
                          <a:effectLst/>
                          <a:latin typeface="Times New Roman"/>
                          <a:ea typeface="新細明體"/>
                        </a:rPr>
                        <a:t>(135)</a:t>
                      </a:r>
                      <a:endParaRPr lang="zh-TW" sz="1600" kern="100" dirty="0">
                        <a:effectLst/>
                        <a:latin typeface="Times New Roman"/>
                        <a:ea typeface="新細明體"/>
                      </a:endParaRPr>
                    </a:p>
                  </a:txBody>
                  <a:tcPr marL="68580" marR="68580" marT="0" marB="0" anchor="ctr">
                    <a:lnL>
                      <a:noFill/>
                    </a:lnL>
                    <a:lnR>
                      <a:noFill/>
                    </a:lnR>
                    <a:lnT>
                      <a:noFill/>
                    </a:lnT>
                    <a:lnB>
                      <a:noFill/>
                    </a:lnB>
                  </a:tcPr>
                </a:tc>
                <a:tc>
                  <a:txBody>
                    <a:bodyPr/>
                    <a:lstStyle/>
                    <a:p>
                      <a:pPr>
                        <a:spcAft>
                          <a:spcPts val="0"/>
                        </a:spcAft>
                      </a:pPr>
                      <a:r>
                        <a:rPr lang="en-US" sz="1600" kern="100" dirty="0">
                          <a:effectLst/>
                          <a:latin typeface="Times New Roman"/>
                          <a:ea typeface="新細明體"/>
                        </a:rPr>
                        <a:t>=</a:t>
                      </a:r>
                      <a:endParaRPr lang="zh-TW" sz="1600" kern="100" dirty="0">
                        <a:effectLst/>
                        <a:latin typeface="Times New Roman"/>
                        <a:ea typeface="新細明體"/>
                      </a:endParaRPr>
                    </a:p>
                  </a:txBody>
                  <a:tcPr marL="68580" marR="68580" marT="0" marB="0" anchor="b">
                    <a:lnL>
                      <a:noFill/>
                    </a:lnL>
                    <a:lnR>
                      <a:noFill/>
                    </a:lnR>
                    <a:lnT>
                      <a:noFill/>
                    </a:lnT>
                    <a:lnB>
                      <a:noFill/>
                    </a:lnB>
                  </a:tcPr>
                </a:tc>
                <a:tc>
                  <a:txBody>
                    <a:bodyPr/>
                    <a:lstStyle/>
                    <a:p>
                      <a:pPr>
                        <a:spcAft>
                          <a:spcPts val="0"/>
                        </a:spcAft>
                        <a:tabLst>
                          <a:tab pos="331470" algn="dec"/>
                        </a:tabLst>
                      </a:pPr>
                      <a:r>
                        <a:rPr lang="en-US" sz="1600" kern="100" dirty="0">
                          <a:effectLst/>
                          <a:latin typeface="Times New Roman"/>
                          <a:ea typeface="新細明體"/>
                        </a:rPr>
                        <a:t>7.69</a:t>
                      </a:r>
                      <a:endParaRPr lang="zh-TW" sz="1600" kern="100" dirty="0">
                        <a:effectLst/>
                        <a:latin typeface="Times New Roman"/>
                        <a:ea typeface="新細明體"/>
                      </a:endParaRPr>
                    </a:p>
                  </a:txBody>
                  <a:tcPr marL="68580" marR="68580" marT="0" marB="0" anchor="ctr">
                    <a:lnL>
                      <a:noFill/>
                    </a:lnL>
                    <a:lnR>
                      <a:noFill/>
                    </a:lnR>
                    <a:lnT>
                      <a:noFill/>
                    </a:lnT>
                    <a:lnB>
                      <a:noFill/>
                    </a:lnB>
                  </a:tcPr>
                </a:tc>
              </a:tr>
              <a:tr h="233171">
                <a:tc>
                  <a:txBody>
                    <a:bodyPr/>
                    <a:lstStyle/>
                    <a:p>
                      <a:pPr>
                        <a:spcAft>
                          <a:spcPts val="0"/>
                        </a:spcAft>
                      </a:pPr>
                      <a:r>
                        <a:rPr lang="en-US" sz="1600" b="1" kern="100" dirty="0">
                          <a:solidFill>
                            <a:srgbClr val="FF0000"/>
                          </a:solidFill>
                          <a:effectLst/>
                          <a:latin typeface="Times New Roman"/>
                          <a:ea typeface="新細明體"/>
                        </a:rPr>
                        <a:t>Central Gov.</a:t>
                      </a:r>
                      <a:endParaRPr lang="zh-TW" sz="1600" b="1" kern="100" dirty="0">
                        <a:solidFill>
                          <a:srgbClr val="FF0000"/>
                        </a:solidFill>
                        <a:effectLst/>
                        <a:latin typeface="Times New Roman"/>
                        <a:ea typeface="新細明體"/>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US" sz="1600" kern="100">
                          <a:effectLst/>
                          <a:latin typeface="Times New Roman"/>
                          <a:ea typeface="新細明體"/>
                        </a:rPr>
                        <a:t>58.82</a:t>
                      </a:r>
                      <a:endParaRPr lang="zh-TW" sz="1600" kern="100">
                        <a:effectLst/>
                        <a:latin typeface="Times New Roman"/>
                        <a:ea typeface="新細明體"/>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Times New Roman"/>
                          <a:ea typeface="新細明體"/>
                        </a:rPr>
                        <a:t>(51)</a:t>
                      </a:r>
                      <a:endParaRPr lang="zh-TW" sz="1600" kern="100">
                        <a:effectLst/>
                        <a:latin typeface="Times New Roman"/>
                        <a:ea typeface="新細明體"/>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Times New Roman"/>
                          <a:ea typeface="新細明體"/>
                        </a:rPr>
                        <a:t>-</a:t>
                      </a:r>
                      <a:endParaRPr lang="zh-TW" sz="1600" kern="100">
                        <a:effectLst/>
                        <a:latin typeface="Times New Roman"/>
                        <a:ea typeface="新細明體"/>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US" sz="1600" kern="100" dirty="0">
                          <a:effectLst/>
                          <a:latin typeface="Times New Roman"/>
                          <a:ea typeface="新細明體"/>
                        </a:rPr>
                        <a:t>31.03</a:t>
                      </a:r>
                      <a:endParaRPr lang="zh-TW" sz="1600" kern="100" dirty="0">
                        <a:effectLst/>
                        <a:latin typeface="Times New Roman"/>
                        <a:ea typeface="新細明體"/>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Times New Roman"/>
                          <a:ea typeface="新細明體"/>
                        </a:rPr>
                        <a:t>(145)</a:t>
                      </a:r>
                      <a:endParaRPr lang="zh-TW" sz="1600" kern="100">
                        <a:effectLst/>
                        <a:latin typeface="Times New Roman"/>
                        <a:ea typeface="新細明體"/>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Times New Roman"/>
                          <a:ea typeface="新細明體"/>
                        </a:rPr>
                        <a:t>=</a:t>
                      </a:r>
                      <a:endParaRPr lang="zh-TW" sz="1600" kern="100">
                        <a:effectLst/>
                        <a:latin typeface="Times New Roman"/>
                        <a:ea typeface="新細明體"/>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spcAft>
                          <a:spcPts val="0"/>
                        </a:spcAft>
                        <a:tabLst>
                          <a:tab pos="331470" algn="dec"/>
                        </a:tabLst>
                      </a:pPr>
                      <a:r>
                        <a:rPr lang="en-US" sz="1600" b="1" kern="100" dirty="0">
                          <a:solidFill>
                            <a:srgbClr val="FF0000"/>
                          </a:solidFill>
                          <a:effectLst/>
                          <a:latin typeface="Times New Roman"/>
                          <a:ea typeface="新細明體"/>
                        </a:rPr>
                        <a:t>27.79</a:t>
                      </a:r>
                      <a:endParaRPr lang="zh-TW" sz="1600" b="1" kern="100" dirty="0">
                        <a:solidFill>
                          <a:srgbClr val="FF0000"/>
                        </a:solidFill>
                        <a:effectLst/>
                        <a:latin typeface="Times New Roman"/>
                        <a:ea typeface="新細明體"/>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9" name="Rectangle 3"/>
          <p:cNvSpPr>
            <a:spLocks noChangeArrowheads="1"/>
          </p:cNvSpPr>
          <p:nvPr/>
        </p:nvSpPr>
        <p:spPr bwMode="auto">
          <a:xfrm>
            <a:off x="606024" y="4265692"/>
            <a:ext cx="61865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tab pos="331788" algn="dec"/>
              </a:tabLst>
            </a:pPr>
            <a:r>
              <a:rPr kumimoji="1" lang="en-US" altLang="zh-TW"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Net Non-dismissal Advantage of Different Types of Litigant</a:t>
            </a:r>
            <a:endParaRPr kumimoji="1" lang="en-US" altLang="zh-TW"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1" name="文字方塊 10"/>
          <p:cNvSpPr txBox="1"/>
          <p:nvPr/>
        </p:nvSpPr>
        <p:spPr>
          <a:xfrm>
            <a:off x="599704" y="3896360"/>
            <a:ext cx="6918304" cy="369332"/>
          </a:xfrm>
          <a:prstGeom prst="rect">
            <a:avLst/>
          </a:prstGeom>
          <a:noFill/>
        </p:spPr>
        <p:txBody>
          <a:bodyPr wrap="square" rtlCol="0">
            <a:spAutoFit/>
          </a:bodyPr>
          <a:lstStyle/>
          <a:p>
            <a:r>
              <a:rPr lang="zh-TW" altLang="en-US" b="1" dirty="0" smtClean="0">
                <a:solidFill>
                  <a:srgbClr val="FF0000"/>
                </a:solidFill>
              </a:rPr>
              <a:t>最高法院的偏好：「對大鯨魚優待」、 「對小蝦米殘酷」！</a:t>
            </a:r>
            <a:endParaRPr lang="zh-TW" altLang="en-US" b="1" dirty="0">
              <a:solidFill>
                <a:srgbClr val="FF0000"/>
              </a:solidFill>
            </a:endParaRPr>
          </a:p>
        </p:txBody>
      </p:sp>
      <p:sp>
        <p:nvSpPr>
          <p:cNvPr id="13" name="頁尾版面配置區 5"/>
          <p:cNvSpPr>
            <a:spLocks noGrp="1"/>
          </p:cNvSpPr>
          <p:nvPr>
            <p:ph type="ftr" sz="quarter" idx="11"/>
          </p:nvPr>
        </p:nvSpPr>
        <p:spPr bwMode="auto">
          <a:xfrm>
            <a:off x="3059832" y="6381328"/>
            <a:ext cx="3725863" cy="366713"/>
          </a:xfrm>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altLang="zh-TW" smtClean="0"/>
              <a:t>Why Empirical Legal Studies?</a:t>
            </a:r>
            <a:endParaRPr lang="zh-TW" alt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55639"/>
            <a:ext cx="8072437" cy="244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457200" y="980728"/>
            <a:ext cx="6165534" cy="461665"/>
          </a:xfrm>
          <a:prstGeom prst="rect">
            <a:avLst/>
          </a:prstGeom>
        </p:spPr>
        <p:txBody>
          <a:bodyPr wrap="none">
            <a:spAutoFit/>
          </a:bodyPr>
          <a:lstStyle/>
          <a:p>
            <a:pPr marL="273050" lvl="0" indent="-273050">
              <a:spcBef>
                <a:spcPct val="20000"/>
              </a:spcBef>
              <a:buClr>
                <a:srgbClr val="002060"/>
              </a:buClr>
              <a:buSzPct val="85000"/>
              <a:buFont typeface="Wingdings" pitchFamily="2" charset="2"/>
              <a:buChar char="l"/>
            </a:pPr>
            <a:r>
              <a:rPr kumimoji="0" lang="en-US" altLang="zh-TW" sz="2400" dirty="0">
                <a:solidFill>
                  <a:prstClr val="black"/>
                </a:solidFill>
                <a:latin typeface="Times New Roman" pitchFamily="18" charset="0"/>
                <a:ea typeface="新細明體"/>
                <a:cs typeface="Times New Roman" pitchFamily="18" charset="0"/>
              </a:rPr>
              <a:t> </a:t>
            </a:r>
            <a:r>
              <a:rPr kumimoji="0" lang="en-US" altLang="zh-TW" sz="2400" dirty="0">
                <a:solidFill>
                  <a:prstClr val="black"/>
                </a:solidFill>
                <a:latin typeface="Times New Roman" pitchFamily="18" charset="0"/>
                <a:ea typeface="Arial Unicode MS" pitchFamily="34" charset="-120"/>
                <a:cs typeface="Times New Roman" pitchFamily="18" charset="0"/>
              </a:rPr>
              <a:t>Net Advantage of Different Types of Litigant </a:t>
            </a:r>
          </a:p>
        </p:txBody>
      </p:sp>
      <p:sp>
        <p:nvSpPr>
          <p:cNvPr id="2" name="日期版面配置區 1"/>
          <p:cNvSpPr>
            <a:spLocks noGrp="1"/>
          </p:cNvSpPr>
          <p:nvPr>
            <p:ph type="dt" sz="half" idx="10"/>
          </p:nvPr>
        </p:nvSpPr>
        <p:spPr/>
        <p:txBody>
          <a:bodyPr/>
          <a:lstStyle/>
          <a:p>
            <a:fld id="{D3A792E4-0677-4F56-8257-D6017B814270}" type="datetime1">
              <a:rPr lang="zh-TW" altLang="en-US" smtClean="0"/>
              <a:t>2015/7/7</a:t>
            </a:fld>
            <a:endParaRPr lang="zh-TW" altLang="en-US"/>
          </a:p>
        </p:txBody>
      </p:sp>
      <p:sp>
        <p:nvSpPr>
          <p:cNvPr id="3" name="投影片編號版面配置區 2"/>
          <p:cNvSpPr>
            <a:spLocks noGrp="1"/>
          </p:cNvSpPr>
          <p:nvPr>
            <p:ph type="sldNum" sz="quarter" idx="12"/>
          </p:nvPr>
        </p:nvSpPr>
        <p:spPr/>
        <p:txBody>
          <a:bodyPr/>
          <a:lstStyle/>
          <a:p>
            <a:fld id="{CD55BB03-DD0C-45F2-BA33-8374ECAEA8B3}" type="slidenum">
              <a:rPr lang="zh-TW" altLang="en-US" smtClean="0"/>
              <a:t>15</a:t>
            </a:fld>
            <a:endParaRPr lang="zh-TW" altLang="en-US"/>
          </a:p>
        </p:txBody>
      </p:sp>
    </p:spTree>
    <p:extLst>
      <p:ext uri="{BB962C8B-B14F-4D97-AF65-F5344CB8AC3E}">
        <p14:creationId xmlns:p14="http://schemas.microsoft.com/office/powerpoint/2010/main" val="264678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611560" y="260648"/>
            <a:ext cx="8010535" cy="1008112"/>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r>
              <a:rPr lang="en-US" altLang="zh-TW" sz="4000" b="1" dirty="0" smtClean="0">
                <a:latin typeface="Berlin Sans FB Demi" pitchFamily="34" charset="0"/>
                <a:ea typeface="微軟正黑體" pitchFamily="34" charset="-120"/>
              </a:rPr>
              <a:t>Data Source III : Field Survey </a:t>
            </a:r>
            <a:endParaRPr lang="zh-TW" altLang="en-US" sz="4000" b="1" dirty="0">
              <a:latin typeface="Berlin Sans FB Demi" pitchFamily="34" charset="0"/>
              <a:ea typeface="微軟正黑體" pitchFamily="34" charset="-120"/>
            </a:endParaRPr>
          </a:p>
        </p:txBody>
      </p:sp>
      <p:sp>
        <p:nvSpPr>
          <p:cNvPr id="24" name="內容版面配置區 2"/>
          <p:cNvSpPr>
            <a:spLocks noGrp="1"/>
          </p:cNvSpPr>
          <p:nvPr>
            <p:ph idx="1"/>
          </p:nvPr>
        </p:nvSpPr>
        <p:spPr>
          <a:xfrm>
            <a:off x="457200" y="1340768"/>
            <a:ext cx="8507288" cy="5151399"/>
          </a:xfrm>
        </p:spPr>
        <p:txBody>
          <a:bodyPr>
            <a:normAutofit lnSpcReduction="10000"/>
          </a:bodyPr>
          <a:lstStyle/>
          <a:p>
            <a:r>
              <a:rPr lang="en-US" altLang="zh-TW" sz="2400" dirty="0" smtClean="0">
                <a:latin typeface="Arial Rounded MT Bold" pitchFamily="34" charset="0"/>
              </a:rPr>
              <a:t>National Civil Justice Survey: Disputing Behaviors </a:t>
            </a:r>
          </a:p>
          <a:p>
            <a:pPr lvl="1"/>
            <a:r>
              <a:rPr lang="en-US" altLang="zh-TW" sz="2400" dirty="0"/>
              <a:t>Little attention was paid to the process used to resolve disputes other than </a:t>
            </a:r>
            <a:r>
              <a:rPr lang="en-US" altLang="zh-TW" sz="2400" dirty="0" smtClean="0"/>
              <a:t>litigations in ELS.</a:t>
            </a:r>
          </a:p>
          <a:p>
            <a:pPr lvl="1"/>
            <a:r>
              <a:rPr lang="en-US" altLang="zh-TW" sz="2400" dirty="0"/>
              <a:t>This large-scale survey could </a:t>
            </a:r>
            <a:r>
              <a:rPr lang="en-US" altLang="zh-TW" sz="2400" dirty="0" smtClean="0"/>
              <a:t>be a solid basis to provide the public sector and academia </a:t>
            </a:r>
            <a:r>
              <a:rPr lang="en-US" altLang="zh-TW" sz="2400" dirty="0"/>
              <a:t>with </a:t>
            </a:r>
            <a:r>
              <a:rPr lang="en-US" altLang="zh-TW" sz="2400" dirty="0" smtClean="0"/>
              <a:t>valuable information about various topics of disputes and how people resolved them.</a:t>
            </a:r>
          </a:p>
          <a:p>
            <a:r>
              <a:rPr lang="en-US" altLang="zh-TW" sz="2400" dirty="0" smtClean="0">
                <a:latin typeface="Arial Rounded MT Bold" pitchFamily="34" charset="0"/>
              </a:rPr>
              <a:t>Design </a:t>
            </a:r>
            <a:r>
              <a:rPr lang="en-US" altLang="zh-TW" sz="2400" dirty="0">
                <a:latin typeface="Arial Rounded MT Bold" pitchFamily="34" charset="0"/>
              </a:rPr>
              <a:t>of </a:t>
            </a:r>
            <a:r>
              <a:rPr lang="en-US" altLang="zh-TW" sz="2400" dirty="0" smtClean="0">
                <a:latin typeface="Arial Rounded MT Bold" pitchFamily="34" charset="0"/>
              </a:rPr>
              <a:t>Survey</a:t>
            </a:r>
          </a:p>
          <a:p>
            <a:pPr lvl="1"/>
            <a:r>
              <a:rPr lang="en-US" altLang="zh-TW" sz="2400" dirty="0" smtClean="0"/>
              <a:t>Modeling after Hazel </a:t>
            </a:r>
            <a:r>
              <a:rPr lang="en-US" altLang="zh-TW" sz="2400" dirty="0" err="1" smtClean="0"/>
              <a:t>Genn’s</a:t>
            </a:r>
            <a:r>
              <a:rPr lang="en-US" altLang="zh-TW" sz="2400" dirty="0" smtClean="0"/>
              <a:t> </a:t>
            </a:r>
            <a:r>
              <a:rPr lang="en-US" altLang="zh-TW" sz="2400" i="1" dirty="0" smtClean="0"/>
              <a:t>Paths to Justice</a:t>
            </a:r>
          </a:p>
          <a:p>
            <a:pPr lvl="1"/>
            <a:r>
              <a:rPr lang="en-US" altLang="zh-TW" sz="2400" dirty="0" smtClean="0"/>
              <a:t>Preparations for three years</a:t>
            </a:r>
          </a:p>
          <a:p>
            <a:pPr lvl="1"/>
            <a:r>
              <a:rPr lang="en-US" altLang="zh-TW" sz="2400" dirty="0" smtClean="0"/>
              <a:t>population</a:t>
            </a:r>
            <a:r>
              <a:rPr lang="en-US" altLang="zh-TW" sz="2400" dirty="0"/>
              <a:t>: </a:t>
            </a:r>
            <a:r>
              <a:rPr lang="en-US" altLang="zh-TW" sz="2400" dirty="0" smtClean="0"/>
              <a:t>adults age </a:t>
            </a:r>
            <a:r>
              <a:rPr lang="en-US" altLang="zh-TW" sz="2400" dirty="0"/>
              <a:t>20 years and </a:t>
            </a:r>
            <a:r>
              <a:rPr lang="en-US" altLang="zh-TW" sz="2400" dirty="0" smtClean="0"/>
              <a:t>over in Taiwan</a:t>
            </a:r>
          </a:p>
          <a:p>
            <a:pPr lvl="1"/>
            <a:r>
              <a:rPr lang="en-US" altLang="zh-TW" sz="2400" dirty="0" smtClean="0"/>
              <a:t>data collection: F2F interviews, both pilot and formal surveys</a:t>
            </a:r>
          </a:p>
          <a:p>
            <a:pPr lvl="1"/>
            <a:r>
              <a:rPr lang="en-US" altLang="zh-TW" sz="2400" dirty="0" smtClean="0"/>
              <a:t>Field work: Sep</a:t>
            </a:r>
            <a:r>
              <a:rPr lang="en-US" altLang="zh-TW" sz="2400" dirty="0"/>
              <a:t>. </a:t>
            </a:r>
            <a:r>
              <a:rPr lang="en-US" altLang="zh-TW" sz="2400" dirty="0" smtClean="0"/>
              <a:t>to </a:t>
            </a:r>
            <a:r>
              <a:rPr lang="en-US" altLang="zh-TW" sz="2400" dirty="0"/>
              <a:t>Dec. </a:t>
            </a:r>
            <a:r>
              <a:rPr lang="en-US" altLang="zh-TW" sz="2400" dirty="0" smtClean="0"/>
              <a:t>2011.</a:t>
            </a:r>
          </a:p>
          <a:p>
            <a:pPr lvl="1"/>
            <a:r>
              <a:rPr lang="en-US" altLang="zh-TW" sz="2400" dirty="0" smtClean="0"/>
              <a:t>sample size: 5,601 cases completed finally.</a:t>
            </a:r>
            <a:endParaRPr lang="en-US" altLang="zh-TW" sz="2400" dirty="0"/>
          </a:p>
        </p:txBody>
      </p:sp>
      <p:sp>
        <p:nvSpPr>
          <p:cNvPr id="2" name="日期版面配置區 1"/>
          <p:cNvSpPr>
            <a:spLocks noGrp="1"/>
          </p:cNvSpPr>
          <p:nvPr>
            <p:ph type="dt" sz="half" idx="10"/>
          </p:nvPr>
        </p:nvSpPr>
        <p:spPr/>
        <p:txBody>
          <a:bodyPr/>
          <a:lstStyle/>
          <a:p>
            <a:fld id="{ED3535B5-EAF1-469C-B80E-71D0E915BB32}" type="datetime1">
              <a:rPr lang="zh-TW" altLang="en-US" smtClean="0"/>
              <a:t>2015/7/7</a:t>
            </a:fld>
            <a:endParaRPr lang="zh-TW" altLang="en-US"/>
          </a:p>
        </p:txBody>
      </p:sp>
      <p:sp>
        <p:nvSpPr>
          <p:cNvPr id="3" name="頁尾版面配置區 2"/>
          <p:cNvSpPr>
            <a:spLocks noGrp="1"/>
          </p:cNvSpPr>
          <p:nvPr>
            <p:ph type="ftr" sz="quarter" idx="11"/>
          </p:nvPr>
        </p:nvSpPr>
        <p:spPr/>
        <p:txBody>
          <a:bodyPr/>
          <a:lstStyle/>
          <a:p>
            <a:r>
              <a:rPr lang="en-US" altLang="zh-TW" smtClean="0"/>
              <a:t>Why Empirical Legal Studies?</a:t>
            </a:r>
            <a:endParaRPr lang="zh-TW" altLang="en-US"/>
          </a:p>
        </p:txBody>
      </p:sp>
      <p:sp>
        <p:nvSpPr>
          <p:cNvPr id="5" name="投影片編號版面配置區 4"/>
          <p:cNvSpPr>
            <a:spLocks noGrp="1"/>
          </p:cNvSpPr>
          <p:nvPr>
            <p:ph type="sldNum" sz="quarter" idx="12"/>
          </p:nvPr>
        </p:nvSpPr>
        <p:spPr/>
        <p:txBody>
          <a:bodyPr/>
          <a:lstStyle/>
          <a:p>
            <a:fld id="{CD55BB03-DD0C-45F2-BA33-8374ECAEA8B3}" type="slidenum">
              <a:rPr lang="zh-TW" altLang="en-US" smtClean="0"/>
              <a:t>16</a:t>
            </a:fld>
            <a:endParaRPr lang="zh-TW" altLang="en-US"/>
          </a:p>
        </p:txBody>
      </p:sp>
    </p:spTree>
    <p:extLst>
      <p:ext uri="{BB962C8B-B14F-4D97-AF65-F5344CB8AC3E}">
        <p14:creationId xmlns:p14="http://schemas.microsoft.com/office/powerpoint/2010/main" val="3999231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4"/>
          <p:cNvSpPr txBox="1">
            <a:spLocks noGrp="1"/>
          </p:cNvSpPr>
          <p:nvPr/>
        </p:nvSpPr>
        <p:spPr bwMode="auto">
          <a:xfrm>
            <a:off x="7039322" y="6381750"/>
            <a:ext cx="1800225" cy="287338"/>
          </a:xfrm>
          <a:prstGeom prst="rect">
            <a:avLst/>
          </a:prstGeom>
          <a:noFill/>
          <a:ln>
            <a:miter lim="800000"/>
            <a:headEnd/>
            <a:tailEnd/>
          </a:ln>
        </p:spPr>
        <p:txBody>
          <a:bodyPr lIns="45720" rIns="45720" anchor="ctr">
            <a:noAutofit/>
          </a:bodyPr>
          <a:lstStyle/>
          <a:p>
            <a:pPr algn="r">
              <a:defRPr/>
            </a:pPr>
            <a:r>
              <a:rPr kumimoji="0" lang="zh-TW" altLang="en-US" sz="1400" b="1" dirty="0" smtClean="0">
                <a:latin typeface="+mn-ea"/>
                <a:ea typeface="+mn-ea"/>
                <a:cs typeface="Times New Roman" pitchFamily="18" charset="0"/>
              </a:rPr>
              <a:t>                                 </a:t>
            </a:r>
            <a:fld id="{13751CE6-C562-4CEA-B896-783250C3085C}" type="slidenum">
              <a:rPr kumimoji="0" lang="zh-TW" altLang="en-US" b="1" smtClean="0">
                <a:latin typeface="+mn-ea"/>
                <a:ea typeface="+mn-ea"/>
                <a:cs typeface="Times New Roman" pitchFamily="18" charset="0"/>
              </a:rPr>
              <a:pPr algn="r">
                <a:defRPr/>
              </a:pPr>
              <a:t>17</a:t>
            </a:fld>
            <a:endParaRPr kumimoji="0" lang="en-US" altLang="zh-TW" b="1" dirty="0">
              <a:latin typeface="+mn-ea"/>
              <a:ea typeface="+mn-ea"/>
              <a:cs typeface="Times New Roman" pitchFamily="18" charset="0"/>
            </a:endParaRPr>
          </a:p>
        </p:txBody>
      </p:sp>
      <p:sp>
        <p:nvSpPr>
          <p:cNvPr id="7" name="文字方塊 6"/>
          <p:cNvSpPr txBox="1"/>
          <p:nvPr/>
        </p:nvSpPr>
        <p:spPr>
          <a:xfrm>
            <a:off x="-144016" y="402049"/>
            <a:ext cx="8820472" cy="938719"/>
          </a:xfrm>
          <a:prstGeom prst="rect">
            <a:avLst/>
          </a:prstGeom>
          <a:noFill/>
        </p:spPr>
        <p:txBody>
          <a:bodyPr wrap="square">
            <a:spAutoFit/>
          </a:bodyPr>
          <a:lstStyle/>
          <a:p>
            <a:pPr algn="ctr">
              <a:lnSpc>
                <a:spcPts val="3300"/>
              </a:lnSpc>
              <a:buClr>
                <a:srgbClr val="002060"/>
              </a:buClr>
              <a:defRPr/>
            </a:pPr>
            <a:r>
              <a:rPr lang="en-US" altLang="zh-TW" sz="3200" b="1" dirty="0" smtClean="0">
                <a:solidFill>
                  <a:srgbClr val="002060"/>
                </a:solidFill>
                <a:latin typeface="+mj-ea"/>
                <a:sym typeface="Wingdings 2"/>
              </a:rPr>
              <a:t> </a:t>
            </a:r>
            <a:r>
              <a:rPr lang="en-US" altLang="zh-TW" sz="3000" b="1" dirty="0" smtClean="0">
                <a:solidFill>
                  <a:srgbClr val="002060"/>
                </a:solidFill>
                <a:latin typeface="+mj-ea"/>
              </a:rPr>
              <a:t>Data : 2011 Disputing Behavior and Legal   </a:t>
            </a:r>
          </a:p>
          <a:p>
            <a:pPr algn="ctr">
              <a:lnSpc>
                <a:spcPts val="3300"/>
              </a:lnSpc>
              <a:buClr>
                <a:srgbClr val="002060"/>
              </a:buClr>
              <a:defRPr/>
            </a:pPr>
            <a:r>
              <a:rPr lang="en-US" altLang="zh-TW" sz="3000" b="1" dirty="0" smtClean="0">
                <a:solidFill>
                  <a:srgbClr val="002060"/>
                </a:solidFill>
                <a:latin typeface="+mj-ea"/>
              </a:rPr>
              <a:t>           Consciousness Survey in Taiwan</a:t>
            </a:r>
            <a:endParaRPr lang="zh-TW" altLang="en-US" sz="3000" b="1" dirty="0">
              <a:solidFill>
                <a:srgbClr val="002060"/>
              </a:solidFill>
              <a:latin typeface="+mj-ea"/>
            </a:endParaRPr>
          </a:p>
        </p:txBody>
      </p:sp>
      <p:sp>
        <p:nvSpPr>
          <p:cNvPr id="6" name="日期版面配置區 1"/>
          <p:cNvSpPr>
            <a:spLocks noGrp="1"/>
          </p:cNvSpPr>
          <p:nvPr>
            <p:ph type="dt" sz="half" idx="10"/>
          </p:nvPr>
        </p:nvSpPr>
        <p:spPr>
          <a:xfrm>
            <a:off x="35496" y="6381750"/>
            <a:ext cx="1800225" cy="365125"/>
          </a:xfrm>
        </p:spPr>
        <p:txBody>
          <a:bodyPr/>
          <a:lstStyle/>
          <a:p>
            <a:pPr>
              <a:defRPr/>
            </a:pPr>
            <a:fld id="{6A8BD36E-EFBB-4799-A153-42AE14142D16}" type="datetime1">
              <a:rPr lang="zh-TW" altLang="en-US" smtClean="0"/>
              <a:t>2015/7/7</a:t>
            </a:fld>
            <a:endParaRPr lang="en-US" altLang="zh-TW" dirty="0" smtClean="0"/>
          </a:p>
        </p:txBody>
      </p:sp>
      <p:sp>
        <p:nvSpPr>
          <p:cNvPr id="8" name="頁尾版面配置區 2"/>
          <p:cNvSpPr>
            <a:spLocks noGrp="1"/>
          </p:cNvSpPr>
          <p:nvPr>
            <p:ph type="ftr" sz="quarter" idx="11"/>
          </p:nvPr>
        </p:nvSpPr>
        <p:spPr>
          <a:xfrm>
            <a:off x="3546376" y="6308725"/>
            <a:ext cx="3581400" cy="366713"/>
          </a:xfrm>
        </p:spPr>
        <p:txBody>
          <a:bodyPr/>
          <a:lstStyle/>
          <a:p>
            <a:pPr>
              <a:defRPr/>
            </a:pPr>
            <a:r>
              <a:rPr lang="en-US" altLang="zh-TW" sz="1100" smtClean="0"/>
              <a:t>Why Empirical Legal Studies?</a:t>
            </a:r>
            <a:endParaRPr lang="zh-TW" altLang="en-US" sz="1100" dirty="0"/>
          </a:p>
        </p:txBody>
      </p:sp>
      <p:graphicFrame>
        <p:nvGraphicFramePr>
          <p:cNvPr id="10" name="圖表 9"/>
          <p:cNvGraphicFramePr/>
          <p:nvPr/>
        </p:nvGraphicFramePr>
        <p:xfrm>
          <a:off x="539552" y="1412776"/>
          <a:ext cx="8136904"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2" name="投影片編號版面配置區 1"/>
          <p:cNvSpPr>
            <a:spLocks noGrp="1"/>
          </p:cNvSpPr>
          <p:nvPr>
            <p:ph type="sldNum" sz="quarter" idx="12"/>
          </p:nvPr>
        </p:nvSpPr>
        <p:spPr/>
        <p:txBody>
          <a:bodyPr/>
          <a:lstStyle/>
          <a:p>
            <a:pPr>
              <a:defRPr/>
            </a:pPr>
            <a:fld id="{5432C112-6034-4EE4-9F15-F2CC2C6A0400}" type="slidenum">
              <a:rPr lang="zh-TW" altLang="en-US" smtClean="0"/>
              <a:pPr>
                <a:defRPr/>
              </a:pPr>
              <a:t>17</a:t>
            </a:fld>
            <a:endParaRPr lang="zh-TW" altLang="en-US"/>
          </a:p>
        </p:txBody>
      </p:sp>
    </p:spTree>
    <p:extLst>
      <p:ext uri="{BB962C8B-B14F-4D97-AF65-F5344CB8AC3E}">
        <p14:creationId xmlns:p14="http://schemas.microsoft.com/office/powerpoint/2010/main" val="1753567609"/>
      </p:ext>
    </p:extLst>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11188" y="0"/>
            <a:ext cx="7993062" cy="2603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投影片編號版面配置區 4"/>
          <p:cNvSpPr txBox="1">
            <a:spLocks noGrp="1"/>
          </p:cNvSpPr>
          <p:nvPr/>
        </p:nvSpPr>
        <p:spPr bwMode="auto">
          <a:xfrm>
            <a:off x="7039322" y="6381750"/>
            <a:ext cx="1800225" cy="287338"/>
          </a:xfrm>
          <a:prstGeom prst="rect">
            <a:avLst/>
          </a:prstGeom>
          <a:noFill/>
          <a:ln>
            <a:miter lim="800000"/>
            <a:headEnd/>
            <a:tailEnd/>
          </a:ln>
        </p:spPr>
        <p:txBody>
          <a:bodyPr lIns="45720" rIns="45720" anchor="ctr">
            <a:noAutofit/>
          </a:bodyPr>
          <a:lstStyle/>
          <a:p>
            <a:pPr algn="r">
              <a:defRPr/>
            </a:pPr>
            <a:r>
              <a:rPr kumimoji="0" lang="zh-TW" altLang="en-US" sz="1400" b="1" dirty="0" smtClean="0">
                <a:latin typeface="+mn-ea"/>
                <a:ea typeface="+mn-ea"/>
                <a:cs typeface="Times New Roman" pitchFamily="18" charset="0"/>
              </a:rPr>
              <a:t>                                 </a:t>
            </a:r>
            <a:fld id="{13751CE6-C562-4CEA-B896-783250C3085C}" type="slidenum">
              <a:rPr kumimoji="0" lang="zh-TW" altLang="en-US" b="1" smtClean="0">
                <a:latin typeface="+mn-ea"/>
                <a:ea typeface="+mn-ea"/>
                <a:cs typeface="Times New Roman" pitchFamily="18" charset="0"/>
              </a:rPr>
              <a:pPr algn="r">
                <a:defRPr/>
              </a:pPr>
              <a:t>18</a:t>
            </a:fld>
            <a:endParaRPr kumimoji="0" lang="en-US" altLang="zh-TW" b="1" dirty="0">
              <a:latin typeface="+mn-ea"/>
              <a:ea typeface="+mn-ea"/>
              <a:cs typeface="Times New Roman" pitchFamily="18" charset="0"/>
            </a:endParaRPr>
          </a:p>
        </p:txBody>
      </p:sp>
      <p:sp>
        <p:nvSpPr>
          <p:cNvPr id="5" name="文字方塊 4"/>
          <p:cNvSpPr txBox="1"/>
          <p:nvPr/>
        </p:nvSpPr>
        <p:spPr>
          <a:xfrm>
            <a:off x="255729" y="1052736"/>
            <a:ext cx="8892480" cy="4955203"/>
          </a:xfrm>
          <a:prstGeom prst="rect">
            <a:avLst/>
          </a:prstGeom>
          <a:noFill/>
        </p:spPr>
        <p:txBody>
          <a:bodyPr wrap="square" rtlCol="0">
            <a:spAutoFit/>
          </a:bodyPr>
          <a:lstStyle/>
          <a:p>
            <a:pPr marL="457200" indent="-457200">
              <a:buFont typeface="Wingdings 2"/>
              <a:buChar char="ô"/>
            </a:pPr>
            <a:r>
              <a:rPr lang="en-US" altLang="zh-TW" sz="2800" dirty="0" smtClean="0">
                <a:solidFill>
                  <a:srgbClr val="002060"/>
                </a:solidFill>
                <a:latin typeface="+mj-ea"/>
                <a:sym typeface="Wingdings 2"/>
              </a:rPr>
              <a:t>Economic analyses of settlement and suit</a:t>
            </a:r>
          </a:p>
          <a:p>
            <a:pPr marL="457200" indent="-457200">
              <a:buFont typeface="Wingdings 2"/>
              <a:buChar char="ô"/>
            </a:pPr>
            <a:endParaRPr lang="en-US" altLang="zh-TW" sz="2800" b="1" dirty="0">
              <a:solidFill>
                <a:srgbClr val="002060"/>
              </a:solidFill>
              <a:latin typeface="+mj-ea"/>
              <a:ea typeface="+mj-ea"/>
              <a:sym typeface="Wingdings 2"/>
            </a:endParaRPr>
          </a:p>
          <a:p>
            <a:pPr marL="457200" indent="-457200">
              <a:buFont typeface="Wingdings 2"/>
              <a:buChar char="ô"/>
            </a:pPr>
            <a:endParaRPr lang="en-US" altLang="zh-TW" sz="2800" b="1" dirty="0" smtClean="0">
              <a:solidFill>
                <a:srgbClr val="002060"/>
              </a:solidFill>
              <a:latin typeface="+mj-ea"/>
              <a:ea typeface="+mj-ea"/>
              <a:sym typeface="Wingdings 2"/>
            </a:endParaRPr>
          </a:p>
          <a:p>
            <a:pPr marL="457200" indent="-457200">
              <a:buFont typeface="Wingdings 2"/>
              <a:buChar char="ô"/>
            </a:pPr>
            <a:r>
              <a:rPr lang="en-US" altLang="zh-TW" sz="2800" dirty="0" smtClean="0">
                <a:solidFill>
                  <a:srgbClr val="002060"/>
                </a:solidFill>
                <a:latin typeface="+mj-ea"/>
                <a:ea typeface="+mj-ea"/>
              </a:rPr>
              <a:t>Assumption: PEV cases</a:t>
            </a:r>
          </a:p>
          <a:p>
            <a:pPr marL="457200" indent="-457200">
              <a:buFont typeface="Wingdings 2"/>
              <a:buChar char="ô"/>
            </a:pPr>
            <a:endParaRPr lang="en-US" altLang="zh-TW" sz="2800" b="1" dirty="0">
              <a:solidFill>
                <a:srgbClr val="002060"/>
              </a:solidFill>
              <a:latin typeface="+mj-ea"/>
              <a:ea typeface="+mj-ea"/>
            </a:endParaRPr>
          </a:p>
          <a:p>
            <a:pPr marL="457200" indent="-457200">
              <a:buFont typeface="Wingdings 2"/>
              <a:buChar char="ô"/>
            </a:pPr>
            <a:endParaRPr lang="en-US" altLang="zh-TW" sz="2800" b="1" dirty="0" smtClean="0">
              <a:solidFill>
                <a:srgbClr val="002060"/>
              </a:solidFill>
              <a:latin typeface="+mj-ea"/>
              <a:ea typeface="+mj-ea"/>
            </a:endParaRPr>
          </a:p>
          <a:p>
            <a:pPr marL="457200" indent="-457200">
              <a:buFont typeface="Wingdings 2"/>
              <a:buChar char="ô"/>
            </a:pPr>
            <a:r>
              <a:rPr lang="en-US" altLang="zh-TW" sz="2800" dirty="0" smtClean="0">
                <a:solidFill>
                  <a:srgbClr val="002060"/>
                </a:solidFill>
                <a:latin typeface="+mj-ea"/>
                <a:ea typeface="+mj-ea"/>
              </a:rPr>
              <a:t>How about NEV cases? </a:t>
            </a:r>
          </a:p>
          <a:p>
            <a:pPr lvl="1">
              <a:spcBef>
                <a:spcPts val="600"/>
              </a:spcBef>
              <a:buFont typeface="Wingdings 2" pitchFamily="18" charset="2"/>
              <a:buChar char="ò"/>
            </a:pPr>
            <a:r>
              <a:rPr lang="en-US" altLang="zh-TW" sz="2000" dirty="0" smtClean="0">
                <a:solidFill>
                  <a:srgbClr val="0000FF"/>
                </a:solidFill>
                <a:latin typeface="Times New Roman" panose="02020603050405020304" pitchFamily="18" charset="0"/>
                <a:ea typeface="+mj-ea"/>
                <a:cs typeface="Times New Roman" panose="02020603050405020304" pitchFamily="18" charset="0"/>
              </a:rPr>
              <a:t>the defendant will never agree to settle: </a:t>
            </a:r>
            <a:r>
              <a:rPr lang="en-US" altLang="zh-TW" sz="2000" dirty="0" smtClean="0">
                <a:solidFill>
                  <a:srgbClr val="FF0000"/>
                </a:solidFill>
                <a:latin typeface="Times New Roman" panose="02020603050405020304" pitchFamily="18" charset="0"/>
                <a:ea typeface="+mj-ea"/>
                <a:cs typeface="Times New Roman" panose="02020603050405020304" pitchFamily="18" charset="0"/>
              </a:rPr>
              <a:t>No impact</a:t>
            </a:r>
          </a:p>
          <a:p>
            <a:pPr lvl="1">
              <a:spcBef>
                <a:spcPts val="600"/>
              </a:spcBef>
              <a:buFont typeface="Wingdings 2" pitchFamily="18" charset="2"/>
              <a:buChar char="ò"/>
            </a:pPr>
            <a:r>
              <a:rPr lang="en-US" altLang="zh-TW" sz="2000" dirty="0" smtClean="0">
                <a:solidFill>
                  <a:srgbClr val="0000FF"/>
                </a:solidFill>
                <a:latin typeface="Times New Roman" panose="02020603050405020304" pitchFamily="18" charset="0"/>
                <a:ea typeface="+mj-ea"/>
                <a:cs typeface="Times New Roman" panose="02020603050405020304" pitchFamily="18" charset="0"/>
              </a:rPr>
              <a:t>settlement in exchange for fairness and reputation becomes higher as the stakes increases: </a:t>
            </a:r>
            <a:r>
              <a:rPr lang="en-US" altLang="zh-TW" sz="2000" dirty="0" smtClean="0">
                <a:solidFill>
                  <a:srgbClr val="FF0000"/>
                </a:solidFill>
                <a:latin typeface="Times New Roman" panose="02020603050405020304" pitchFamily="18" charset="0"/>
                <a:ea typeface="+mj-ea"/>
                <a:cs typeface="Times New Roman" panose="02020603050405020304" pitchFamily="18" charset="0"/>
              </a:rPr>
              <a:t>Negative impact</a:t>
            </a:r>
          </a:p>
          <a:p>
            <a:pPr lvl="1">
              <a:spcBef>
                <a:spcPts val="600"/>
              </a:spcBef>
              <a:buFont typeface="Wingdings 2" pitchFamily="18" charset="2"/>
              <a:buChar char="ò"/>
            </a:pPr>
            <a:r>
              <a:rPr lang="en-US" altLang="zh-TW" sz="2000" dirty="0" smtClean="0">
                <a:solidFill>
                  <a:srgbClr val="0000FF"/>
                </a:solidFill>
                <a:latin typeface="Times New Roman" panose="02020603050405020304" pitchFamily="18" charset="0"/>
                <a:ea typeface="+mj-ea"/>
                <a:cs typeface="Times New Roman" panose="02020603050405020304" pitchFamily="18" charset="0"/>
              </a:rPr>
              <a:t>Asymmetrical distribution of litigation costs: </a:t>
            </a:r>
            <a:r>
              <a:rPr lang="en-US" altLang="zh-TW" sz="2000" dirty="0" smtClean="0">
                <a:solidFill>
                  <a:srgbClr val="FF0000"/>
                </a:solidFill>
                <a:latin typeface="Times New Roman" panose="02020603050405020304" pitchFamily="18" charset="0"/>
                <a:ea typeface="+mj-ea"/>
                <a:cs typeface="Times New Roman" panose="02020603050405020304" pitchFamily="18" charset="0"/>
              </a:rPr>
              <a:t>No impact</a:t>
            </a:r>
            <a:r>
              <a:rPr lang="en-US" altLang="zh-TW" sz="2000" dirty="0" smtClean="0">
                <a:solidFill>
                  <a:srgbClr val="0000FF"/>
                </a:solidFill>
                <a:latin typeface="Times New Roman" panose="02020603050405020304" pitchFamily="18" charset="0"/>
                <a:ea typeface="+mj-ea"/>
                <a:cs typeface="Times New Roman" panose="02020603050405020304" pitchFamily="18" charset="0"/>
              </a:rPr>
              <a:t>.</a:t>
            </a:r>
          </a:p>
          <a:p>
            <a:pPr lvl="1">
              <a:spcBef>
                <a:spcPts val="600"/>
              </a:spcBef>
              <a:buFont typeface="Wingdings 2" pitchFamily="18" charset="2"/>
              <a:buChar char="ò"/>
            </a:pPr>
            <a:r>
              <a:rPr lang="en-US" altLang="zh-TW" sz="2000" dirty="0" smtClean="0">
                <a:solidFill>
                  <a:srgbClr val="0000FF"/>
                </a:solidFill>
                <a:latin typeface="Times New Roman" panose="02020603050405020304" pitchFamily="18" charset="0"/>
                <a:ea typeface="+mj-ea"/>
                <a:cs typeface="Times New Roman" panose="02020603050405020304" pitchFamily="18" charset="0"/>
              </a:rPr>
              <a:t>Divisibility of litigation costs: </a:t>
            </a:r>
            <a:r>
              <a:rPr lang="en-US" altLang="zh-TW" sz="2000" dirty="0" smtClean="0">
                <a:solidFill>
                  <a:srgbClr val="FF0000"/>
                </a:solidFill>
                <a:latin typeface="Times New Roman" panose="02020603050405020304" pitchFamily="18" charset="0"/>
                <a:ea typeface="+mj-ea"/>
                <a:cs typeface="Times New Roman" panose="02020603050405020304" pitchFamily="18" charset="0"/>
              </a:rPr>
              <a:t>Positive impact</a:t>
            </a:r>
            <a:r>
              <a:rPr lang="en-US" altLang="zh-TW" sz="2000" dirty="0" smtClean="0">
                <a:solidFill>
                  <a:srgbClr val="0000FF"/>
                </a:solidFill>
                <a:latin typeface="Times New Roman" panose="02020603050405020304" pitchFamily="18" charset="0"/>
                <a:ea typeface="+mj-ea"/>
                <a:cs typeface="Times New Roman" panose="02020603050405020304" pitchFamily="18" charset="0"/>
              </a:rPr>
              <a:t>. </a:t>
            </a:r>
            <a:endParaRPr lang="zh-TW" altLang="en-US" dirty="0">
              <a:latin typeface="+mj-ea"/>
              <a:ea typeface="+mj-ea"/>
            </a:endParaRPr>
          </a:p>
        </p:txBody>
      </p:sp>
      <p:sp>
        <p:nvSpPr>
          <p:cNvPr id="7" name="圓角化對角線角落矩形 6"/>
          <p:cNvSpPr/>
          <p:nvPr/>
        </p:nvSpPr>
        <p:spPr>
          <a:xfrm>
            <a:off x="993775" y="87313"/>
            <a:ext cx="7250113" cy="865187"/>
          </a:xfrm>
          <a:prstGeom prst="round2Diag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TW" sz="4000" b="1" dirty="0" smtClean="0">
                <a:latin typeface="+mj-ea"/>
              </a:rPr>
              <a:t>Theoretical Predictions</a:t>
            </a:r>
            <a:endParaRPr lang="en-US" altLang="zh-TW" sz="4000" b="1" dirty="0">
              <a:latin typeface="+mj-ea"/>
            </a:endParaRPr>
          </a:p>
        </p:txBody>
      </p:sp>
      <p:sp>
        <p:nvSpPr>
          <p:cNvPr id="6" name="日期版面配置區 1"/>
          <p:cNvSpPr>
            <a:spLocks noGrp="1"/>
          </p:cNvSpPr>
          <p:nvPr>
            <p:ph type="dt" sz="half" idx="10"/>
          </p:nvPr>
        </p:nvSpPr>
        <p:spPr>
          <a:xfrm>
            <a:off x="35496" y="6381750"/>
            <a:ext cx="1800225" cy="365125"/>
          </a:xfrm>
        </p:spPr>
        <p:txBody>
          <a:bodyPr/>
          <a:lstStyle/>
          <a:p>
            <a:pPr>
              <a:defRPr/>
            </a:pPr>
            <a:fld id="{0C60EFCE-698D-4F14-BFD7-DB9328B324EF}" type="datetime1">
              <a:rPr lang="zh-TW" altLang="en-US" smtClean="0"/>
              <a:t>2015/7/7</a:t>
            </a:fld>
            <a:endParaRPr lang="en-US" altLang="zh-TW" dirty="0" smtClean="0"/>
          </a:p>
        </p:txBody>
      </p:sp>
      <p:sp>
        <p:nvSpPr>
          <p:cNvPr id="8" name="頁尾版面配置區 2"/>
          <p:cNvSpPr>
            <a:spLocks noGrp="1"/>
          </p:cNvSpPr>
          <p:nvPr>
            <p:ph type="ftr" sz="quarter" idx="11"/>
          </p:nvPr>
        </p:nvSpPr>
        <p:spPr>
          <a:xfrm>
            <a:off x="3546376" y="6308725"/>
            <a:ext cx="3581400" cy="366713"/>
          </a:xfrm>
        </p:spPr>
        <p:txBody>
          <a:bodyPr/>
          <a:lstStyle/>
          <a:p>
            <a:pPr>
              <a:defRPr/>
            </a:pPr>
            <a:r>
              <a:rPr lang="en-US" altLang="zh-TW" sz="1100" smtClean="0"/>
              <a:t>Why Empirical Legal Studies?</a:t>
            </a:r>
            <a:endParaRPr lang="zh-TW" altLang="en-US" sz="1100" dirty="0"/>
          </a:p>
        </p:txBody>
      </p:sp>
      <p:graphicFrame>
        <p:nvGraphicFramePr>
          <p:cNvPr id="2" name="物件 1"/>
          <p:cNvGraphicFramePr>
            <a:graphicFrameLocks noChangeAspect="1"/>
          </p:cNvGraphicFramePr>
          <p:nvPr>
            <p:extLst>
              <p:ext uri="{D42A27DB-BD31-4B8C-83A1-F6EECF244321}">
                <p14:modId xmlns:p14="http://schemas.microsoft.com/office/powerpoint/2010/main" val="385900885"/>
              </p:ext>
            </p:extLst>
          </p:nvPr>
        </p:nvGraphicFramePr>
        <p:xfrm>
          <a:off x="993775" y="1628800"/>
          <a:ext cx="3233738" cy="609549"/>
        </p:xfrm>
        <a:graphic>
          <a:graphicData uri="http://schemas.openxmlformats.org/presentationml/2006/ole">
            <mc:AlternateContent xmlns:mc="http://schemas.openxmlformats.org/markup-compatibility/2006">
              <mc:Choice xmlns:v="urn:schemas-microsoft-com:vml" Requires="v">
                <p:oleObj spid="_x0000_s5142" name="方程式" r:id="rId4" imgW="1168200" imgH="406080" progId="Equation.3">
                  <p:embed/>
                </p:oleObj>
              </mc:Choice>
              <mc:Fallback>
                <p:oleObj name="方程式" r:id="rId4" imgW="1168200" imgH="406080" progId="Equation.3">
                  <p:embed/>
                  <p:pic>
                    <p:nvPicPr>
                      <p:cNvPr id="0" name=""/>
                      <p:cNvPicPr>
                        <a:picLocks noChangeAspect="1" noChangeArrowheads="1"/>
                      </p:cNvPicPr>
                      <p:nvPr/>
                    </p:nvPicPr>
                    <p:blipFill>
                      <a:blip r:embed="rId5"/>
                      <a:srcRect/>
                      <a:stretch>
                        <a:fillRect/>
                      </a:stretch>
                    </p:blipFill>
                    <p:spPr bwMode="auto">
                      <a:xfrm>
                        <a:off x="993775" y="1628800"/>
                        <a:ext cx="3233738" cy="609549"/>
                      </a:xfrm>
                      <a:prstGeom prst="rect">
                        <a:avLst/>
                      </a:prstGeom>
                      <a:solidFill>
                        <a:srgbClr val="00FF00"/>
                      </a:solidFill>
                      <a:ln>
                        <a:noFill/>
                      </a:ln>
                      <a:effectLst/>
                    </p:spPr>
                  </p:pic>
                </p:oleObj>
              </mc:Fallback>
            </mc:AlternateContent>
          </a:graphicData>
        </a:graphic>
      </p:graphicFrame>
      <p:graphicFrame>
        <p:nvGraphicFramePr>
          <p:cNvPr id="3" name="物件 2"/>
          <p:cNvGraphicFramePr>
            <a:graphicFrameLocks noChangeAspect="1"/>
          </p:cNvGraphicFramePr>
          <p:nvPr>
            <p:extLst>
              <p:ext uri="{D42A27DB-BD31-4B8C-83A1-F6EECF244321}">
                <p14:modId xmlns:p14="http://schemas.microsoft.com/office/powerpoint/2010/main" val="2638788934"/>
              </p:ext>
            </p:extLst>
          </p:nvPr>
        </p:nvGraphicFramePr>
        <p:xfrm>
          <a:off x="995805" y="2996952"/>
          <a:ext cx="2143125" cy="495871"/>
        </p:xfrm>
        <a:graphic>
          <a:graphicData uri="http://schemas.openxmlformats.org/presentationml/2006/ole">
            <mc:AlternateContent xmlns:mc="http://schemas.openxmlformats.org/markup-compatibility/2006">
              <mc:Choice xmlns:v="urn:schemas-microsoft-com:vml" Requires="v">
                <p:oleObj spid="_x0000_s5143" name="方程式" r:id="rId6" imgW="774360" imgH="241200" progId="Equation.3">
                  <p:embed/>
                </p:oleObj>
              </mc:Choice>
              <mc:Fallback>
                <p:oleObj name="方程式" r:id="rId6" imgW="774360" imgH="241200" progId="Equation.3">
                  <p:embed/>
                  <p:pic>
                    <p:nvPicPr>
                      <p:cNvPr id="0" name=""/>
                      <p:cNvPicPr>
                        <a:picLocks noChangeAspect="1" noChangeArrowheads="1"/>
                      </p:cNvPicPr>
                      <p:nvPr/>
                    </p:nvPicPr>
                    <p:blipFill>
                      <a:blip r:embed="rId7"/>
                      <a:srcRect/>
                      <a:stretch>
                        <a:fillRect/>
                      </a:stretch>
                    </p:blipFill>
                    <p:spPr bwMode="auto">
                      <a:xfrm>
                        <a:off x="995805" y="2996952"/>
                        <a:ext cx="2143125" cy="495871"/>
                      </a:xfrm>
                      <a:prstGeom prst="rect">
                        <a:avLst/>
                      </a:prstGeom>
                      <a:solidFill>
                        <a:srgbClr val="00FF00"/>
                      </a:solidFill>
                      <a:ln>
                        <a:noFill/>
                      </a:ln>
                      <a:effectLst/>
                    </p:spPr>
                  </p:pic>
                </p:oleObj>
              </mc:Fallback>
            </mc:AlternateContent>
          </a:graphicData>
        </a:graphic>
      </p:graphicFrame>
      <p:sp>
        <p:nvSpPr>
          <p:cNvPr id="4" name="投影片編號版面配置區 3"/>
          <p:cNvSpPr>
            <a:spLocks noGrp="1"/>
          </p:cNvSpPr>
          <p:nvPr>
            <p:ph type="sldNum" sz="quarter" idx="12"/>
          </p:nvPr>
        </p:nvSpPr>
        <p:spPr/>
        <p:txBody>
          <a:bodyPr/>
          <a:lstStyle/>
          <a:p>
            <a:pPr>
              <a:defRPr/>
            </a:pPr>
            <a:fld id="{5432C112-6034-4EE4-9F15-F2CC2C6A0400}" type="slidenum">
              <a:rPr lang="zh-TW" altLang="en-US" smtClean="0"/>
              <a:pPr>
                <a:defRPr/>
              </a:pPr>
              <a:t>18</a:t>
            </a:fld>
            <a:endParaRPr lang="zh-TW" altLang="en-US"/>
          </a:p>
        </p:txBody>
      </p:sp>
    </p:spTree>
    <p:extLst>
      <p:ext uri="{BB962C8B-B14F-4D97-AF65-F5344CB8AC3E}">
        <p14:creationId xmlns:p14="http://schemas.microsoft.com/office/powerpoint/2010/main" val="3222460551"/>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4"/>
          <p:cNvSpPr txBox="1">
            <a:spLocks noGrp="1"/>
          </p:cNvSpPr>
          <p:nvPr/>
        </p:nvSpPr>
        <p:spPr bwMode="auto">
          <a:xfrm>
            <a:off x="7039322" y="6381750"/>
            <a:ext cx="1800225" cy="287338"/>
          </a:xfrm>
          <a:prstGeom prst="rect">
            <a:avLst/>
          </a:prstGeom>
          <a:noFill/>
          <a:ln>
            <a:miter lim="800000"/>
            <a:headEnd/>
            <a:tailEnd/>
          </a:ln>
        </p:spPr>
        <p:txBody>
          <a:bodyPr lIns="45720" rIns="45720" anchor="ctr">
            <a:noAutofit/>
          </a:bodyPr>
          <a:lstStyle/>
          <a:p>
            <a:pPr algn="r">
              <a:defRPr/>
            </a:pPr>
            <a:r>
              <a:rPr kumimoji="0" lang="zh-TW" altLang="en-US" b="1" dirty="0" smtClean="0">
                <a:latin typeface="+mn-ea"/>
                <a:ea typeface="+mn-ea"/>
                <a:cs typeface="Times New Roman" pitchFamily="18" charset="0"/>
              </a:rPr>
              <a:t>                          </a:t>
            </a:r>
            <a:fld id="{13751CE6-C562-4CEA-B896-783250C3085C}" type="slidenum">
              <a:rPr kumimoji="0" lang="zh-TW" altLang="en-US" b="1" smtClean="0">
                <a:latin typeface="+mn-ea"/>
                <a:ea typeface="+mn-ea"/>
                <a:cs typeface="Times New Roman" pitchFamily="18" charset="0"/>
              </a:rPr>
              <a:pPr algn="r">
                <a:defRPr/>
              </a:pPr>
              <a:t>19</a:t>
            </a:fld>
            <a:endParaRPr kumimoji="0" lang="en-US" altLang="zh-TW" b="1" dirty="0">
              <a:latin typeface="+mn-ea"/>
              <a:ea typeface="+mn-ea"/>
              <a:cs typeface="Times New Roman" pitchFamily="18" charset="0"/>
            </a:endParaRPr>
          </a:p>
        </p:txBody>
      </p:sp>
      <p:sp>
        <p:nvSpPr>
          <p:cNvPr id="6" name="文字方塊 5"/>
          <p:cNvSpPr txBox="1"/>
          <p:nvPr/>
        </p:nvSpPr>
        <p:spPr>
          <a:xfrm>
            <a:off x="-382038" y="332656"/>
            <a:ext cx="9144000" cy="486030"/>
          </a:xfrm>
          <a:prstGeom prst="rect">
            <a:avLst/>
          </a:prstGeom>
          <a:noFill/>
        </p:spPr>
        <p:txBody>
          <a:bodyPr wrap="square">
            <a:spAutoFit/>
          </a:bodyPr>
          <a:lstStyle/>
          <a:p>
            <a:pPr algn="ctr">
              <a:lnSpc>
                <a:spcPts val="3300"/>
              </a:lnSpc>
              <a:buClr>
                <a:srgbClr val="002060"/>
              </a:buClr>
              <a:defRPr/>
            </a:pPr>
            <a:r>
              <a:rPr lang="en-US" altLang="zh-TW" sz="2500" b="1" dirty="0" smtClean="0">
                <a:solidFill>
                  <a:srgbClr val="002060"/>
                </a:solidFill>
                <a:latin typeface="+mj-ea"/>
                <a:sym typeface="Wingdings 2"/>
              </a:rPr>
              <a:t></a:t>
            </a:r>
            <a:r>
              <a:rPr lang="en-US" altLang="zh-TW" sz="2500" b="1" dirty="0" smtClean="0">
                <a:solidFill>
                  <a:srgbClr val="002060"/>
                </a:solidFill>
                <a:latin typeface="+mj-ea"/>
              </a:rPr>
              <a:t>The Analytical Framework of the Disputing Process</a:t>
            </a:r>
            <a:endParaRPr lang="zh-TW" altLang="en-US" sz="2500" b="1" dirty="0">
              <a:solidFill>
                <a:srgbClr val="002060"/>
              </a:solidFill>
              <a:latin typeface="+mj-ea"/>
            </a:endParaRPr>
          </a:p>
        </p:txBody>
      </p:sp>
      <p:graphicFrame>
        <p:nvGraphicFramePr>
          <p:cNvPr id="7" name="資料庫圖表 6"/>
          <p:cNvGraphicFramePr/>
          <p:nvPr>
            <p:extLst>
              <p:ext uri="{D42A27DB-BD31-4B8C-83A1-F6EECF244321}">
                <p14:modId xmlns:p14="http://schemas.microsoft.com/office/powerpoint/2010/main" val="1142380139"/>
              </p:ext>
            </p:extLst>
          </p:nvPr>
        </p:nvGraphicFramePr>
        <p:xfrm>
          <a:off x="503040" y="548680"/>
          <a:ext cx="8389440" cy="2160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字方塊 7"/>
          <p:cNvSpPr txBox="1"/>
          <p:nvPr/>
        </p:nvSpPr>
        <p:spPr>
          <a:xfrm>
            <a:off x="223517" y="2636912"/>
            <a:ext cx="7884368" cy="515526"/>
          </a:xfrm>
          <a:prstGeom prst="rect">
            <a:avLst/>
          </a:prstGeom>
          <a:noFill/>
        </p:spPr>
        <p:txBody>
          <a:bodyPr wrap="square">
            <a:spAutoFit/>
          </a:bodyPr>
          <a:lstStyle/>
          <a:p>
            <a:pPr>
              <a:lnSpc>
                <a:spcPts val="3300"/>
              </a:lnSpc>
              <a:buClr>
                <a:srgbClr val="002060"/>
              </a:buClr>
              <a:defRPr/>
            </a:pPr>
            <a:r>
              <a:rPr lang="en-US" altLang="zh-TW" sz="2500" b="1" dirty="0" smtClean="0">
                <a:solidFill>
                  <a:srgbClr val="002060"/>
                </a:solidFill>
                <a:latin typeface="+mj-ea"/>
                <a:sym typeface="Wingdings 2"/>
              </a:rPr>
              <a:t> </a:t>
            </a:r>
            <a:r>
              <a:rPr lang="en-US" altLang="zh-TW" sz="2500" b="1" dirty="0" smtClean="0">
                <a:solidFill>
                  <a:srgbClr val="002060"/>
                </a:solidFill>
                <a:latin typeface="+mj-ea"/>
              </a:rPr>
              <a:t>Heckman</a:t>
            </a:r>
            <a:r>
              <a:rPr lang="en-US" altLang="zh-TW" sz="2500" dirty="0" smtClean="0">
                <a:solidFill>
                  <a:srgbClr val="002060"/>
                </a:solidFill>
              </a:rPr>
              <a:t>’</a:t>
            </a:r>
            <a:r>
              <a:rPr lang="en-US" altLang="zh-TW" sz="2500" b="1" dirty="0" smtClean="0">
                <a:solidFill>
                  <a:srgbClr val="002060"/>
                </a:solidFill>
                <a:latin typeface="+mj-ea"/>
              </a:rPr>
              <a:t>s sample selection model: First step</a:t>
            </a:r>
            <a:endParaRPr lang="zh-TW" altLang="en-US" sz="2500" b="1" dirty="0">
              <a:solidFill>
                <a:srgbClr val="002060"/>
              </a:solidFill>
              <a:latin typeface="+mj-ea"/>
            </a:endParaRPr>
          </a:p>
        </p:txBody>
      </p:sp>
      <p:sp>
        <p:nvSpPr>
          <p:cNvPr id="23" name="文字方塊 22"/>
          <p:cNvSpPr txBox="1"/>
          <p:nvPr/>
        </p:nvSpPr>
        <p:spPr>
          <a:xfrm>
            <a:off x="251520" y="3919212"/>
            <a:ext cx="9016917" cy="938719"/>
          </a:xfrm>
          <a:prstGeom prst="rect">
            <a:avLst/>
          </a:prstGeom>
          <a:noFill/>
        </p:spPr>
        <p:txBody>
          <a:bodyPr wrap="square">
            <a:spAutoFit/>
          </a:bodyPr>
          <a:lstStyle/>
          <a:p>
            <a:pPr>
              <a:lnSpc>
                <a:spcPts val="3300"/>
              </a:lnSpc>
              <a:buClr>
                <a:srgbClr val="002060"/>
              </a:buClr>
              <a:defRPr/>
            </a:pPr>
            <a:r>
              <a:rPr lang="en-US" altLang="zh-TW" sz="2600" b="1" dirty="0" smtClean="0">
                <a:solidFill>
                  <a:srgbClr val="002060"/>
                </a:solidFill>
                <a:latin typeface="+mj-ea"/>
                <a:sym typeface="Wingdings 2"/>
              </a:rPr>
              <a:t> </a:t>
            </a:r>
            <a:r>
              <a:rPr lang="en-US" altLang="zh-TW" sz="2000" b="1" dirty="0" smtClean="0">
                <a:solidFill>
                  <a:srgbClr val="002060"/>
                </a:solidFill>
                <a:latin typeface="+mj-ea"/>
              </a:rPr>
              <a:t>The conditional estimation of the settlement rate given that a claim is raised: Second step</a:t>
            </a:r>
            <a:endParaRPr lang="en-US" altLang="zh-TW" sz="2000" b="1" dirty="0">
              <a:solidFill>
                <a:srgbClr val="002060"/>
              </a:solidFill>
              <a:latin typeface="+mj-ea"/>
            </a:endParaRPr>
          </a:p>
        </p:txBody>
      </p:sp>
      <p:grpSp>
        <p:nvGrpSpPr>
          <p:cNvPr id="27" name="群組 26"/>
          <p:cNvGrpSpPr/>
          <p:nvPr/>
        </p:nvGrpSpPr>
        <p:grpSpPr>
          <a:xfrm>
            <a:off x="1173597" y="3053884"/>
            <a:ext cx="5630651" cy="735156"/>
            <a:chOff x="1173597" y="3485932"/>
            <a:chExt cx="5630651" cy="1269526"/>
          </a:xfrm>
        </p:grpSpPr>
        <p:sp>
          <p:nvSpPr>
            <p:cNvPr id="12" name="左大括弧 11"/>
            <p:cNvSpPr/>
            <p:nvPr/>
          </p:nvSpPr>
          <p:spPr>
            <a:xfrm>
              <a:off x="3635896" y="3675338"/>
              <a:ext cx="288032" cy="79208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aphicFrame>
          <p:nvGraphicFramePr>
            <p:cNvPr id="9225" name="Object 9"/>
            <p:cNvGraphicFramePr>
              <a:graphicFrameLocks noChangeAspect="1"/>
            </p:cNvGraphicFramePr>
            <p:nvPr/>
          </p:nvGraphicFramePr>
          <p:xfrm>
            <a:off x="4067944" y="3494636"/>
            <a:ext cx="1152129" cy="1260822"/>
          </p:xfrm>
          <a:graphic>
            <a:graphicData uri="http://schemas.openxmlformats.org/presentationml/2006/ole">
              <mc:AlternateContent xmlns:mc="http://schemas.openxmlformats.org/markup-compatibility/2006">
                <mc:Choice xmlns:v="urn:schemas-microsoft-com:vml" Requires="v">
                  <p:oleObj spid="_x0000_s2235" name="方程式" r:id="rId9" imgW="421337" imgH="459737" progId="Equation.3">
                    <p:embed/>
                  </p:oleObj>
                </mc:Choice>
                <mc:Fallback>
                  <p:oleObj name="方程式" r:id="rId9" imgW="421337" imgH="45973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944" y="3494636"/>
                          <a:ext cx="1152129" cy="126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5220072" y="3485932"/>
            <a:ext cx="1584176" cy="1197518"/>
          </p:xfrm>
          <a:graphic>
            <a:graphicData uri="http://schemas.openxmlformats.org/presentationml/2006/ole">
              <mc:AlternateContent xmlns:mc="http://schemas.openxmlformats.org/markup-compatibility/2006">
                <mc:Choice xmlns:v="urn:schemas-microsoft-com:vml" Requires="v">
                  <p:oleObj spid="_x0000_s2236" name="方程式" r:id="rId11" imgW="670324" imgH="506898" progId="Equation.3">
                    <p:embed/>
                  </p:oleObj>
                </mc:Choice>
                <mc:Fallback>
                  <p:oleObj name="方程式" r:id="rId11" imgW="670324" imgH="506898"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0072" y="3485932"/>
                          <a:ext cx="1584176" cy="119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1" name="Object 15"/>
            <p:cNvGraphicFramePr>
              <a:graphicFrameLocks noChangeAspect="1"/>
            </p:cNvGraphicFramePr>
            <p:nvPr/>
          </p:nvGraphicFramePr>
          <p:xfrm>
            <a:off x="1173597" y="3717032"/>
            <a:ext cx="2390291" cy="679160"/>
          </p:xfrm>
          <a:graphic>
            <a:graphicData uri="http://schemas.openxmlformats.org/presentationml/2006/ole">
              <mc:AlternateContent xmlns:mc="http://schemas.openxmlformats.org/markup-compatibility/2006">
                <mc:Choice xmlns:v="urn:schemas-microsoft-com:vml" Requires="v">
                  <p:oleObj spid="_x0000_s2237" name="方程式" r:id="rId13" imgW="860663" imgH="243729" progId="Equation.3">
                    <p:embed/>
                  </p:oleObj>
                </mc:Choice>
                <mc:Fallback>
                  <p:oleObj name="方程式" r:id="rId13" imgW="860663" imgH="2437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73597" y="3717032"/>
                          <a:ext cx="2390291" cy="67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6" name="群組 15"/>
          <p:cNvGrpSpPr/>
          <p:nvPr/>
        </p:nvGrpSpPr>
        <p:grpSpPr>
          <a:xfrm>
            <a:off x="1115616" y="4857931"/>
            <a:ext cx="6270107" cy="1465589"/>
            <a:chOff x="1245118" y="4872038"/>
            <a:chExt cx="6270107" cy="1581150"/>
          </a:xfrm>
        </p:grpSpPr>
        <p:graphicFrame>
          <p:nvGraphicFramePr>
            <p:cNvPr id="9232" name="Object 16"/>
            <p:cNvGraphicFramePr>
              <a:graphicFrameLocks noChangeAspect="1"/>
            </p:cNvGraphicFramePr>
            <p:nvPr/>
          </p:nvGraphicFramePr>
          <p:xfrm>
            <a:off x="1245118" y="5301208"/>
            <a:ext cx="2213544" cy="648072"/>
          </p:xfrm>
          <a:graphic>
            <a:graphicData uri="http://schemas.openxmlformats.org/presentationml/2006/ole">
              <mc:AlternateContent xmlns:mc="http://schemas.openxmlformats.org/markup-compatibility/2006">
                <mc:Choice xmlns:v="urn:schemas-microsoft-com:vml" Requires="v">
                  <p:oleObj spid="_x0000_s2238" name="方程式" r:id="rId15" imgW="835117" imgH="243729" progId="Equation.3">
                    <p:embed/>
                  </p:oleObj>
                </mc:Choice>
                <mc:Fallback>
                  <p:oleObj name="方程式" r:id="rId15" imgW="835117" imgH="24372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5118" y="5301208"/>
                          <a:ext cx="221354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左大括弧 28"/>
            <p:cNvSpPr/>
            <p:nvPr/>
          </p:nvSpPr>
          <p:spPr>
            <a:xfrm>
              <a:off x="3635896" y="4975016"/>
              <a:ext cx="288032" cy="133430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aphicFrame>
          <p:nvGraphicFramePr>
            <p:cNvPr id="9233" name="Object 17"/>
            <p:cNvGraphicFramePr>
              <a:graphicFrameLocks noChangeAspect="1"/>
            </p:cNvGraphicFramePr>
            <p:nvPr/>
          </p:nvGraphicFramePr>
          <p:xfrm>
            <a:off x="4076700" y="4872038"/>
            <a:ext cx="3438525" cy="1581150"/>
          </p:xfrm>
          <a:graphic>
            <a:graphicData uri="http://schemas.openxmlformats.org/presentationml/2006/ole">
              <mc:AlternateContent xmlns:mc="http://schemas.openxmlformats.org/markup-compatibility/2006">
                <mc:Choice xmlns:v="urn:schemas-microsoft-com:vml" Requires="v">
                  <p:oleObj spid="_x0000_s2239" name="方程式" r:id="rId17" imgW="1739880" imgH="799920" progId="Equation.3">
                    <p:embed/>
                  </p:oleObj>
                </mc:Choice>
                <mc:Fallback>
                  <p:oleObj name="方程式" r:id="rId17" imgW="1739880" imgH="79992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76700" y="4872038"/>
                          <a:ext cx="34385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7" name="日期版面配置區 1"/>
          <p:cNvSpPr>
            <a:spLocks noGrp="1"/>
          </p:cNvSpPr>
          <p:nvPr>
            <p:ph type="dt" sz="half" idx="10"/>
          </p:nvPr>
        </p:nvSpPr>
        <p:spPr>
          <a:xfrm>
            <a:off x="0" y="6381750"/>
            <a:ext cx="1800225" cy="365125"/>
          </a:xfrm>
        </p:spPr>
        <p:txBody>
          <a:bodyPr/>
          <a:lstStyle/>
          <a:p>
            <a:pPr>
              <a:defRPr/>
            </a:pPr>
            <a:fld id="{67964DE5-D878-4FF3-98F5-A761AD68643C}" type="datetime1">
              <a:rPr lang="zh-TW" altLang="en-US" smtClean="0"/>
              <a:t>2015/7/7</a:t>
            </a:fld>
            <a:endParaRPr lang="en-US" altLang="zh-TW" dirty="0" smtClean="0"/>
          </a:p>
        </p:txBody>
      </p:sp>
      <p:sp>
        <p:nvSpPr>
          <p:cNvPr id="18" name="頁尾版面配置區 2"/>
          <p:cNvSpPr>
            <a:spLocks noGrp="1"/>
          </p:cNvSpPr>
          <p:nvPr>
            <p:ph type="ftr" sz="quarter" idx="11"/>
          </p:nvPr>
        </p:nvSpPr>
        <p:spPr>
          <a:xfrm>
            <a:off x="3510880" y="6308725"/>
            <a:ext cx="3581400" cy="366713"/>
          </a:xfrm>
        </p:spPr>
        <p:txBody>
          <a:bodyPr/>
          <a:lstStyle/>
          <a:p>
            <a:pPr>
              <a:defRPr/>
            </a:pPr>
            <a:r>
              <a:rPr lang="en-US" altLang="zh-TW" sz="1100" smtClean="0"/>
              <a:t>Why Empirical Legal Studies?</a:t>
            </a:r>
            <a:endParaRPr lang="zh-TW" altLang="en-US" sz="1100" dirty="0"/>
          </a:p>
        </p:txBody>
      </p:sp>
      <p:sp>
        <p:nvSpPr>
          <p:cNvPr id="2" name="投影片編號版面配置區 1"/>
          <p:cNvSpPr>
            <a:spLocks noGrp="1"/>
          </p:cNvSpPr>
          <p:nvPr>
            <p:ph type="sldNum" sz="quarter" idx="12"/>
          </p:nvPr>
        </p:nvSpPr>
        <p:spPr/>
        <p:txBody>
          <a:bodyPr/>
          <a:lstStyle/>
          <a:p>
            <a:pPr>
              <a:defRPr/>
            </a:pPr>
            <a:fld id="{5432C112-6034-4EE4-9F15-F2CC2C6A0400}" type="slidenum">
              <a:rPr lang="zh-TW" altLang="en-US" smtClean="0"/>
              <a:pPr>
                <a:defRPr/>
              </a:pPr>
              <a:t>19</a:t>
            </a:fld>
            <a:endParaRPr lang="zh-TW" altLang="en-US"/>
          </a:p>
        </p:txBody>
      </p:sp>
    </p:spTree>
    <p:extLst>
      <p:ext uri="{BB962C8B-B14F-4D97-AF65-F5344CB8AC3E}">
        <p14:creationId xmlns:p14="http://schemas.microsoft.com/office/powerpoint/2010/main" val="2090994421"/>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r>
              <a:rPr lang="en-US" altLang="zh-TW" smtClean="0"/>
              <a:t>Why Empirical Legal Studies?</a:t>
            </a:r>
            <a:endParaRPr lang="zh-TW" altLang="en-US"/>
          </a:p>
        </p:txBody>
      </p:sp>
      <p:sp>
        <p:nvSpPr>
          <p:cNvPr id="5" name="投影片編號版面配置區 4"/>
          <p:cNvSpPr>
            <a:spLocks noGrp="1"/>
          </p:cNvSpPr>
          <p:nvPr>
            <p:ph type="sldNum" sz="quarter" idx="12"/>
          </p:nvPr>
        </p:nvSpPr>
        <p:spPr/>
        <p:txBody>
          <a:bodyPr/>
          <a:lstStyle/>
          <a:p>
            <a:fld id="{CD55BB03-DD0C-45F2-BA33-8374ECAEA8B3}" type="slidenum">
              <a:rPr lang="zh-TW" altLang="en-US" smtClean="0"/>
              <a:t>2</a:t>
            </a:fld>
            <a:endParaRPr lang="zh-TW" altLang="en-US"/>
          </a:p>
        </p:txBody>
      </p:sp>
      <p:sp>
        <p:nvSpPr>
          <p:cNvPr id="6" name="Rectangle 7"/>
          <p:cNvSpPr txBox="1">
            <a:spLocks noChangeArrowheads="1"/>
          </p:cNvSpPr>
          <p:nvPr/>
        </p:nvSpPr>
        <p:spPr bwMode="auto">
          <a:xfrm>
            <a:off x="685800" y="1196975"/>
            <a:ext cx="77724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ctr" rtl="0" fontAlgn="base">
              <a:spcBef>
                <a:spcPct val="0"/>
              </a:spcBef>
              <a:spcAft>
                <a:spcPct val="0"/>
              </a:spcAft>
              <a:defRPr kumimoji="1" sz="5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3200" b="1" i="1"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imes New Roman" pitchFamily="18" charset="0"/>
                <a:ea typeface="新細明體"/>
                <a:cs typeface="+mj-cs"/>
              </a:rPr>
              <a:t>For the rational study of the law the black letter man may be the man of the present, but the man of the future is the man of statistics and the master of economics.</a:t>
            </a:r>
            <a:r>
              <a:rPr kumimoji="1" lang="en-US" altLang="zh-TW" sz="32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imes New Roman" pitchFamily="18" charset="0"/>
                <a:ea typeface="新細明體"/>
                <a:cs typeface="+mj-cs"/>
              </a:rPr>
              <a:t/>
            </a:r>
            <a:br>
              <a:rPr kumimoji="1" lang="en-US" altLang="zh-TW" sz="32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imes New Roman" pitchFamily="18" charset="0"/>
                <a:ea typeface="新細明體"/>
                <a:cs typeface="+mj-cs"/>
              </a:rPr>
            </a:br>
            <a:r>
              <a:rPr kumimoji="1" lang="en-US" altLang="zh-TW"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imes New Roman" pitchFamily="18" charset="0"/>
                <a:ea typeface="新細明體"/>
                <a:cs typeface="+mj-cs"/>
              </a:rPr>
              <a:t>								</a:t>
            </a:r>
            <a:endParaRPr kumimoji="1" lang="en-US" altLang="zh-TW" sz="3200" b="0"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imes New Roman" pitchFamily="18" charset="0"/>
              <a:ea typeface="新細明體"/>
              <a:cs typeface="+mj-cs"/>
            </a:endParaRPr>
          </a:p>
        </p:txBody>
      </p:sp>
      <p:sp>
        <p:nvSpPr>
          <p:cNvPr id="7" name="Rectangle 8"/>
          <p:cNvSpPr txBox="1">
            <a:spLocks noChangeArrowheads="1"/>
          </p:cNvSpPr>
          <p:nvPr/>
        </p:nvSpPr>
        <p:spPr bwMode="auto">
          <a:xfrm>
            <a:off x="5006975" y="4437063"/>
            <a:ext cx="3957638"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hlink"/>
              </a:buClr>
              <a:buSzPct val="65000"/>
              <a:buFont typeface="Wingding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lr>
                <a:schemeClr val="accent2"/>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lr>
                <a:schemeClr val="tx1"/>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r>
              <a:rPr lang="en-US" altLang="zh-TW" sz="2000" i="1" kern="0" smtClean="0">
                <a:latin typeface="Times New Roman" pitchFamily="18" charset="0"/>
              </a:rPr>
              <a:t>Oliver Wendell Holmes,</a:t>
            </a:r>
            <a:br>
              <a:rPr lang="en-US" altLang="zh-TW" sz="2000" i="1" kern="0" smtClean="0">
                <a:latin typeface="Times New Roman" pitchFamily="18" charset="0"/>
              </a:rPr>
            </a:br>
            <a:r>
              <a:rPr lang="en-US" altLang="zh-TW" sz="2000" i="1" kern="0" smtClean="0">
                <a:latin typeface="Times New Roman" pitchFamily="18" charset="0"/>
              </a:rPr>
              <a:t>     The Path of the Law (1897)</a:t>
            </a:r>
            <a:endParaRPr lang="en-US" altLang="zh-TW" sz="2000" i="1" kern="0" dirty="0" smtClean="0">
              <a:latin typeface="Times New Roman" pitchFamily="18" charset="0"/>
            </a:endParaRPr>
          </a:p>
        </p:txBody>
      </p:sp>
      <p:sp>
        <p:nvSpPr>
          <p:cNvPr id="2" name="日期版面配置區 1"/>
          <p:cNvSpPr>
            <a:spLocks noGrp="1"/>
          </p:cNvSpPr>
          <p:nvPr>
            <p:ph type="dt" sz="half" idx="10"/>
          </p:nvPr>
        </p:nvSpPr>
        <p:spPr/>
        <p:txBody>
          <a:bodyPr/>
          <a:lstStyle/>
          <a:p>
            <a:fld id="{924CE4C9-81DC-4D01-AF78-D7A2948F00C5}" type="datetime1">
              <a:rPr lang="zh-TW" altLang="en-US" smtClean="0"/>
              <a:t>2015/7/7</a:t>
            </a:fld>
            <a:endParaRPr lang="zh-TW" altLang="en-US"/>
          </a:p>
        </p:txBody>
      </p:sp>
    </p:spTree>
    <p:extLst>
      <p:ext uri="{BB962C8B-B14F-4D97-AF65-F5344CB8AC3E}">
        <p14:creationId xmlns:p14="http://schemas.microsoft.com/office/powerpoint/2010/main" val="2220734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11188" y="0"/>
            <a:ext cx="7993062" cy="2603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投影片編號版面配置區 4"/>
          <p:cNvSpPr txBox="1">
            <a:spLocks noGrp="1"/>
          </p:cNvSpPr>
          <p:nvPr/>
        </p:nvSpPr>
        <p:spPr bwMode="auto">
          <a:xfrm>
            <a:off x="7039322" y="6381750"/>
            <a:ext cx="1800225" cy="287338"/>
          </a:xfrm>
          <a:prstGeom prst="rect">
            <a:avLst/>
          </a:prstGeom>
          <a:noFill/>
          <a:ln>
            <a:miter lim="800000"/>
            <a:headEnd/>
            <a:tailEnd/>
          </a:ln>
        </p:spPr>
        <p:txBody>
          <a:bodyPr lIns="45720" rIns="45720" anchor="ctr">
            <a:noAutofit/>
          </a:bodyPr>
          <a:lstStyle/>
          <a:p>
            <a:pPr algn="r">
              <a:defRPr/>
            </a:pPr>
            <a:r>
              <a:rPr kumimoji="0" lang="zh-TW" altLang="en-US" b="1" dirty="0" smtClean="0">
                <a:latin typeface="+mn-ea"/>
                <a:ea typeface="+mn-ea"/>
                <a:cs typeface="Times New Roman" pitchFamily="18" charset="0"/>
              </a:rPr>
              <a:t>                       </a:t>
            </a:r>
            <a:fld id="{13751CE6-C562-4CEA-B896-783250C3085C}" type="slidenum">
              <a:rPr kumimoji="0" lang="zh-TW" altLang="en-US" b="1" smtClean="0">
                <a:latin typeface="+mn-ea"/>
                <a:ea typeface="+mn-ea"/>
                <a:cs typeface="Times New Roman" pitchFamily="18" charset="0"/>
              </a:rPr>
              <a:pPr algn="r">
                <a:defRPr/>
              </a:pPr>
              <a:t>20</a:t>
            </a:fld>
            <a:endParaRPr kumimoji="0" lang="en-US" altLang="zh-TW" b="1" dirty="0">
              <a:latin typeface="+mn-ea"/>
              <a:ea typeface="+mn-ea"/>
              <a:cs typeface="Times New Roman" pitchFamily="18" charset="0"/>
            </a:endParaRPr>
          </a:p>
        </p:txBody>
      </p:sp>
      <p:sp>
        <p:nvSpPr>
          <p:cNvPr id="6" name="文字方塊 5"/>
          <p:cNvSpPr txBox="1"/>
          <p:nvPr/>
        </p:nvSpPr>
        <p:spPr>
          <a:xfrm>
            <a:off x="216024" y="393194"/>
            <a:ext cx="8820472" cy="515526"/>
          </a:xfrm>
          <a:prstGeom prst="rect">
            <a:avLst/>
          </a:prstGeom>
          <a:noFill/>
        </p:spPr>
        <p:txBody>
          <a:bodyPr wrap="square">
            <a:spAutoFit/>
          </a:bodyPr>
          <a:lstStyle/>
          <a:p>
            <a:pPr>
              <a:lnSpc>
                <a:spcPts val="3300"/>
              </a:lnSpc>
              <a:buClr>
                <a:srgbClr val="002060"/>
              </a:buClr>
              <a:defRPr/>
            </a:pPr>
            <a:r>
              <a:rPr lang="en-US" altLang="zh-TW" sz="3000" b="1" dirty="0" smtClean="0">
                <a:solidFill>
                  <a:srgbClr val="002060"/>
                </a:solidFill>
                <a:latin typeface="+mj-ea"/>
                <a:sym typeface="Wingdings 2"/>
              </a:rPr>
              <a:t></a:t>
            </a:r>
            <a:r>
              <a:rPr lang="en-US" altLang="zh-TW" sz="3000" b="1" dirty="0" smtClean="0">
                <a:solidFill>
                  <a:srgbClr val="002060"/>
                </a:solidFill>
                <a:latin typeface="+mj-ea"/>
              </a:rPr>
              <a:t>Three types of explanatory variables</a:t>
            </a:r>
            <a:endParaRPr lang="zh-TW" altLang="en-US" sz="3000" b="1" dirty="0">
              <a:solidFill>
                <a:srgbClr val="002060"/>
              </a:solidFill>
              <a:latin typeface="+mj-ea"/>
            </a:endParaRPr>
          </a:p>
        </p:txBody>
      </p:sp>
      <p:graphicFrame>
        <p:nvGraphicFramePr>
          <p:cNvPr id="5" name="資料庫圖表 4"/>
          <p:cNvGraphicFramePr/>
          <p:nvPr>
            <p:extLst>
              <p:ext uri="{D42A27DB-BD31-4B8C-83A1-F6EECF244321}">
                <p14:modId xmlns:p14="http://schemas.microsoft.com/office/powerpoint/2010/main" val="2201305917"/>
              </p:ext>
            </p:extLst>
          </p:nvPr>
        </p:nvGraphicFramePr>
        <p:xfrm>
          <a:off x="484477" y="1108968"/>
          <a:ext cx="828092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日期版面配置區 1"/>
          <p:cNvSpPr>
            <a:spLocks noGrp="1"/>
          </p:cNvSpPr>
          <p:nvPr>
            <p:ph type="dt" sz="half" idx="10"/>
          </p:nvPr>
        </p:nvSpPr>
        <p:spPr>
          <a:xfrm>
            <a:off x="0" y="6381750"/>
            <a:ext cx="1800225" cy="365125"/>
          </a:xfrm>
        </p:spPr>
        <p:txBody>
          <a:bodyPr/>
          <a:lstStyle/>
          <a:p>
            <a:pPr>
              <a:defRPr/>
            </a:pPr>
            <a:fld id="{79A340CD-6DF5-48D8-89C8-85D97FC5D358}" type="datetime1">
              <a:rPr lang="zh-TW" altLang="en-US" smtClean="0"/>
              <a:t>2015/7/7</a:t>
            </a:fld>
            <a:endParaRPr lang="en-US" altLang="zh-TW" dirty="0" smtClean="0"/>
          </a:p>
        </p:txBody>
      </p:sp>
      <p:sp>
        <p:nvSpPr>
          <p:cNvPr id="10" name="頁尾版面配置區 2"/>
          <p:cNvSpPr>
            <a:spLocks noGrp="1"/>
          </p:cNvSpPr>
          <p:nvPr>
            <p:ph type="ftr" sz="quarter" idx="11"/>
          </p:nvPr>
        </p:nvSpPr>
        <p:spPr>
          <a:xfrm>
            <a:off x="3510880" y="6308725"/>
            <a:ext cx="3581400" cy="366713"/>
          </a:xfrm>
        </p:spPr>
        <p:txBody>
          <a:bodyPr/>
          <a:lstStyle/>
          <a:p>
            <a:pPr>
              <a:defRPr/>
            </a:pPr>
            <a:r>
              <a:rPr lang="en-US" altLang="zh-TW" sz="1100" smtClean="0"/>
              <a:t>Why Empirical Legal Studies?</a:t>
            </a:r>
            <a:endParaRPr lang="zh-TW" altLang="en-US" sz="1100" dirty="0"/>
          </a:p>
        </p:txBody>
      </p:sp>
      <p:sp>
        <p:nvSpPr>
          <p:cNvPr id="2" name="投影片編號版面配置區 1"/>
          <p:cNvSpPr>
            <a:spLocks noGrp="1"/>
          </p:cNvSpPr>
          <p:nvPr>
            <p:ph type="sldNum" sz="quarter" idx="12"/>
          </p:nvPr>
        </p:nvSpPr>
        <p:spPr/>
        <p:txBody>
          <a:bodyPr/>
          <a:lstStyle/>
          <a:p>
            <a:pPr>
              <a:defRPr/>
            </a:pPr>
            <a:fld id="{5432C112-6034-4EE4-9F15-F2CC2C6A0400}" type="slidenum">
              <a:rPr lang="zh-TW" altLang="en-US" smtClean="0"/>
              <a:pPr>
                <a:defRPr/>
              </a:pPr>
              <a:t>20</a:t>
            </a:fld>
            <a:endParaRPr lang="zh-TW" altLang="en-US"/>
          </a:p>
        </p:txBody>
      </p:sp>
    </p:spTree>
    <p:extLst>
      <p:ext uri="{BB962C8B-B14F-4D97-AF65-F5344CB8AC3E}">
        <p14:creationId xmlns:p14="http://schemas.microsoft.com/office/powerpoint/2010/main" val="3374796787"/>
      </p:ext>
    </p:extLst>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11188" y="0"/>
            <a:ext cx="7993062" cy="2603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投影片編號版面配置區 4"/>
          <p:cNvSpPr txBox="1">
            <a:spLocks noGrp="1"/>
          </p:cNvSpPr>
          <p:nvPr/>
        </p:nvSpPr>
        <p:spPr bwMode="auto">
          <a:xfrm>
            <a:off x="7039322" y="6381750"/>
            <a:ext cx="1800225" cy="287338"/>
          </a:xfrm>
          <a:prstGeom prst="rect">
            <a:avLst/>
          </a:prstGeom>
          <a:noFill/>
          <a:ln>
            <a:miter lim="800000"/>
            <a:headEnd/>
            <a:tailEnd/>
          </a:ln>
        </p:spPr>
        <p:txBody>
          <a:bodyPr lIns="45720" rIns="45720" anchor="ctr">
            <a:noAutofit/>
          </a:bodyPr>
          <a:lstStyle/>
          <a:p>
            <a:pPr algn="r">
              <a:defRPr/>
            </a:pPr>
            <a:r>
              <a:rPr kumimoji="0" lang="zh-TW" altLang="en-US" b="1" dirty="0" smtClean="0">
                <a:latin typeface="+mn-ea"/>
                <a:ea typeface="+mn-ea"/>
                <a:cs typeface="Times New Roman" pitchFamily="18" charset="0"/>
              </a:rPr>
              <a:t>                       </a:t>
            </a:r>
            <a:fld id="{13751CE6-C562-4CEA-B896-783250C3085C}" type="slidenum">
              <a:rPr kumimoji="0" lang="zh-TW" altLang="en-US" b="1" smtClean="0">
                <a:latin typeface="+mn-ea"/>
                <a:ea typeface="+mn-ea"/>
                <a:cs typeface="Times New Roman" pitchFamily="18" charset="0"/>
              </a:rPr>
              <a:pPr algn="r">
                <a:defRPr/>
              </a:pPr>
              <a:t>21</a:t>
            </a:fld>
            <a:endParaRPr kumimoji="0" lang="en-US" altLang="zh-TW" b="1" dirty="0">
              <a:latin typeface="+mn-ea"/>
              <a:ea typeface="+mn-ea"/>
              <a:cs typeface="Times New Roman"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148777003"/>
              </p:ext>
            </p:extLst>
          </p:nvPr>
        </p:nvGraphicFramePr>
        <p:xfrm>
          <a:off x="1259633" y="44624"/>
          <a:ext cx="7128791" cy="6583680"/>
        </p:xfrm>
        <a:graphic>
          <a:graphicData uri="http://schemas.openxmlformats.org/drawingml/2006/table">
            <a:tbl>
              <a:tblPr firstRow="1" bandRow="1">
                <a:tableStyleId>{5DA37D80-6434-44D0-A028-1B22A696006F}</a:tableStyleId>
              </a:tblPr>
              <a:tblGrid>
                <a:gridCol w="1620180"/>
                <a:gridCol w="2628291"/>
                <a:gridCol w="1422159"/>
                <a:gridCol w="1458161"/>
              </a:tblGrid>
              <a:tr h="126876">
                <a:tc>
                  <a:txBody>
                    <a:bodyPr/>
                    <a:lstStyle/>
                    <a:p>
                      <a:pPr algn="ctr">
                        <a:lnSpc>
                          <a:spcPts val="1200"/>
                        </a:lnSpc>
                      </a:pPr>
                      <a:r>
                        <a:rPr lang="en-US" altLang="zh-TW" sz="1200" dirty="0" smtClean="0"/>
                        <a:t>Variables</a:t>
                      </a:r>
                      <a:endParaRPr lang="zh-TW" altLang="en-US" sz="1200" b="1" dirty="0">
                        <a:solidFill>
                          <a:schemeClr val="tx1"/>
                        </a:solidFill>
                      </a:endParaRPr>
                    </a:p>
                  </a:txBody>
                  <a:tcPr>
                    <a:solidFill>
                      <a:srgbClr val="FF9933"/>
                    </a:solidFill>
                  </a:tcPr>
                </a:tc>
                <a:tc>
                  <a:txBody>
                    <a:bodyPr/>
                    <a:lstStyle/>
                    <a:p>
                      <a:pPr algn="ctr">
                        <a:lnSpc>
                          <a:spcPts val="1200"/>
                        </a:lnSpc>
                      </a:pPr>
                      <a:r>
                        <a:rPr lang="en-US" altLang="zh-TW" sz="1200" dirty="0" smtClean="0"/>
                        <a:t>Option</a:t>
                      </a:r>
                      <a:endParaRPr lang="en-US" altLang="zh-TW" sz="1200" b="1" dirty="0" smtClean="0">
                        <a:solidFill>
                          <a:schemeClr val="tx1"/>
                        </a:solidFill>
                      </a:endParaRPr>
                    </a:p>
                  </a:txBody>
                  <a:tcPr>
                    <a:solidFill>
                      <a:srgbClr val="FF9933"/>
                    </a:solidFill>
                  </a:tcPr>
                </a:tc>
                <a:tc>
                  <a:txBody>
                    <a:bodyPr/>
                    <a:lstStyle/>
                    <a:p>
                      <a:pPr algn="ctr">
                        <a:lnSpc>
                          <a:spcPts val="1200"/>
                        </a:lnSpc>
                      </a:pPr>
                      <a:r>
                        <a:rPr lang="en-US" altLang="zh-TW" sz="1200" dirty="0" smtClean="0"/>
                        <a:t>Percentage</a:t>
                      </a:r>
                      <a:endParaRPr lang="zh-TW" altLang="en-US" sz="1200" b="1" dirty="0">
                        <a:solidFill>
                          <a:schemeClr val="tx1"/>
                        </a:solidFill>
                      </a:endParaRPr>
                    </a:p>
                  </a:txBody>
                  <a:tcPr>
                    <a:solidFill>
                      <a:srgbClr val="FF9933"/>
                    </a:solidFill>
                  </a:tcPr>
                </a:tc>
                <a:tc>
                  <a:txBody>
                    <a:bodyPr/>
                    <a:lstStyle/>
                    <a:p>
                      <a:pPr algn="ctr">
                        <a:lnSpc>
                          <a:spcPts val="1200"/>
                        </a:lnSpc>
                      </a:pPr>
                      <a:r>
                        <a:rPr lang="en-US" altLang="zh-TW" sz="1200" dirty="0" smtClean="0"/>
                        <a:t>Number</a:t>
                      </a:r>
                      <a:endParaRPr lang="zh-TW" altLang="en-US" sz="1200" b="1" dirty="0">
                        <a:solidFill>
                          <a:schemeClr val="tx1"/>
                        </a:solidFill>
                      </a:endParaRPr>
                    </a:p>
                  </a:txBody>
                  <a:tcPr>
                    <a:solidFill>
                      <a:srgbClr val="FF9933"/>
                    </a:solidFill>
                  </a:tcPr>
                </a:tc>
              </a:tr>
              <a:tr h="223407">
                <a:tc rowSpan="4">
                  <a:txBody>
                    <a:bodyPr/>
                    <a:lstStyle/>
                    <a:p>
                      <a:pPr>
                        <a:lnSpc>
                          <a:spcPts val="1200"/>
                        </a:lnSpc>
                      </a:pPr>
                      <a:r>
                        <a:rPr lang="en-US" altLang="zh-TW" sz="1200" b="1" dirty="0" smtClean="0"/>
                        <a:t>Amount of loss</a:t>
                      </a:r>
                    </a:p>
                    <a:p>
                      <a:pPr>
                        <a:lnSpc>
                          <a:spcPts val="1200"/>
                        </a:lnSpc>
                      </a:pPr>
                      <a:r>
                        <a:rPr lang="en-US" altLang="zh-TW" sz="1200" b="1" dirty="0" smtClean="0"/>
                        <a:t>(stakes of claim)</a:t>
                      </a:r>
                      <a:endParaRPr lang="zh-TW" altLang="en-US" sz="1200" b="1" dirty="0"/>
                    </a:p>
                  </a:txBody>
                  <a:tcPr>
                    <a:solidFill>
                      <a:schemeClr val="accent2">
                        <a:lumMod val="40000"/>
                        <a:lumOff val="60000"/>
                      </a:schemeClr>
                    </a:solidFill>
                  </a:tcPr>
                </a:tc>
                <a:tc>
                  <a:txBody>
                    <a:bodyPr/>
                    <a:lstStyle/>
                    <a:p>
                      <a:pPr>
                        <a:lnSpc>
                          <a:spcPts val="1200"/>
                        </a:lnSpc>
                      </a:pPr>
                      <a:r>
                        <a:rPr lang="en-US" altLang="zh-TW" sz="1200" dirty="0" smtClean="0"/>
                        <a:t>Below USD 100</a:t>
                      </a:r>
                      <a:endParaRPr lang="zh-TW" altLang="en-US" sz="1200" dirty="0"/>
                    </a:p>
                  </a:txBody>
                  <a:tcPr>
                    <a:solidFill>
                      <a:schemeClr val="accent2">
                        <a:lumMod val="40000"/>
                        <a:lumOff val="60000"/>
                      </a:schemeClr>
                    </a:solidFill>
                  </a:tcPr>
                </a:tc>
                <a:tc>
                  <a:txBody>
                    <a:bodyPr/>
                    <a:lstStyle/>
                    <a:p>
                      <a:pPr algn="ctr">
                        <a:lnSpc>
                          <a:spcPts val="1200"/>
                        </a:lnSpc>
                      </a:pPr>
                      <a:r>
                        <a:rPr lang="en-US" altLang="zh-TW" sz="1200" dirty="0" smtClean="0"/>
                        <a:t>41.9</a:t>
                      </a:r>
                      <a:endParaRPr lang="zh-TW" altLang="en-US" sz="1200" dirty="0"/>
                    </a:p>
                  </a:txBody>
                  <a:tcPr>
                    <a:solidFill>
                      <a:schemeClr val="accent2">
                        <a:lumMod val="40000"/>
                        <a:lumOff val="60000"/>
                      </a:schemeClr>
                    </a:solidFill>
                  </a:tcPr>
                </a:tc>
                <a:tc>
                  <a:txBody>
                    <a:bodyPr/>
                    <a:lstStyle/>
                    <a:p>
                      <a:pPr algn="ctr">
                        <a:lnSpc>
                          <a:spcPts val="1200"/>
                        </a:lnSpc>
                      </a:pPr>
                      <a:r>
                        <a:rPr lang="en-US" altLang="zh-TW" sz="1200" dirty="0" smtClean="0"/>
                        <a:t>296</a:t>
                      </a:r>
                      <a:endParaRPr lang="zh-TW" altLang="en-US" sz="1200" dirty="0"/>
                    </a:p>
                  </a:txBody>
                  <a:tcPr>
                    <a:solidFill>
                      <a:schemeClr val="accent2">
                        <a:lumMod val="40000"/>
                        <a:lumOff val="60000"/>
                      </a:schemeClr>
                    </a:solidFill>
                  </a:tcPr>
                </a:tc>
              </a:tr>
              <a:tr h="223407">
                <a:tc vMerge="1">
                  <a:txBody>
                    <a:bodyPr/>
                    <a:lstStyle/>
                    <a:p>
                      <a:endParaRPr lang="zh-TW" altLang="en-US" dirty="0"/>
                    </a:p>
                  </a:txBody>
                  <a:tcPr/>
                </a:tc>
                <a:tc>
                  <a:txBody>
                    <a:bodyPr/>
                    <a:lstStyle/>
                    <a:p>
                      <a:pPr>
                        <a:lnSpc>
                          <a:spcPts val="1200"/>
                        </a:lnSpc>
                      </a:pPr>
                      <a:r>
                        <a:rPr lang="en-US" altLang="zh-TW" sz="1200" dirty="0" smtClean="0"/>
                        <a:t>USD 100-499</a:t>
                      </a:r>
                      <a:endParaRPr lang="zh-TW" altLang="en-US" sz="1200" dirty="0"/>
                    </a:p>
                  </a:txBody>
                  <a:tcPr>
                    <a:solidFill>
                      <a:schemeClr val="accent2">
                        <a:lumMod val="40000"/>
                        <a:lumOff val="60000"/>
                      </a:schemeClr>
                    </a:solidFill>
                  </a:tcPr>
                </a:tc>
                <a:tc>
                  <a:txBody>
                    <a:bodyPr/>
                    <a:lstStyle/>
                    <a:p>
                      <a:pPr algn="ctr">
                        <a:lnSpc>
                          <a:spcPts val="1200"/>
                        </a:lnSpc>
                      </a:pPr>
                      <a:r>
                        <a:rPr lang="en-US" altLang="zh-TW" sz="1200" dirty="0" smtClean="0"/>
                        <a:t>31.3</a:t>
                      </a:r>
                      <a:endParaRPr lang="zh-TW" altLang="en-US" sz="1200" dirty="0"/>
                    </a:p>
                  </a:txBody>
                  <a:tcPr>
                    <a:solidFill>
                      <a:schemeClr val="accent2">
                        <a:lumMod val="40000"/>
                        <a:lumOff val="60000"/>
                      </a:schemeClr>
                    </a:solidFill>
                  </a:tcPr>
                </a:tc>
                <a:tc>
                  <a:txBody>
                    <a:bodyPr/>
                    <a:lstStyle/>
                    <a:p>
                      <a:pPr algn="ctr">
                        <a:lnSpc>
                          <a:spcPts val="1200"/>
                        </a:lnSpc>
                      </a:pPr>
                      <a:r>
                        <a:rPr lang="en-US" altLang="zh-TW" sz="1200" dirty="0" smtClean="0"/>
                        <a:t>221</a:t>
                      </a:r>
                      <a:endParaRPr lang="zh-TW" altLang="en-US" sz="1200" dirty="0"/>
                    </a:p>
                  </a:txBody>
                  <a:tcPr>
                    <a:solidFill>
                      <a:schemeClr val="accent2">
                        <a:lumMod val="40000"/>
                        <a:lumOff val="60000"/>
                      </a:schemeClr>
                    </a:solidFill>
                  </a:tcPr>
                </a:tc>
              </a:tr>
              <a:tr h="223407">
                <a:tc vMerge="1">
                  <a:txBody>
                    <a:bodyPr/>
                    <a:lstStyle/>
                    <a:p>
                      <a:endParaRPr lang="zh-TW" altLang="en-US" dirty="0"/>
                    </a:p>
                  </a:txBody>
                  <a:tcPr/>
                </a:tc>
                <a:tc>
                  <a:txBody>
                    <a:bodyPr/>
                    <a:lstStyle/>
                    <a:p>
                      <a:pPr>
                        <a:lnSpc>
                          <a:spcPts val="1200"/>
                        </a:lnSpc>
                      </a:pPr>
                      <a:r>
                        <a:rPr lang="en-US" altLang="zh-TW" sz="1200" dirty="0" smtClean="0"/>
                        <a:t>USD 500-4,999</a:t>
                      </a:r>
                      <a:endParaRPr lang="zh-TW" altLang="en-US" sz="1200" dirty="0"/>
                    </a:p>
                  </a:txBody>
                  <a:tcPr>
                    <a:solidFill>
                      <a:schemeClr val="accent2">
                        <a:lumMod val="40000"/>
                        <a:lumOff val="60000"/>
                      </a:schemeClr>
                    </a:solidFill>
                  </a:tcPr>
                </a:tc>
                <a:tc>
                  <a:txBody>
                    <a:bodyPr/>
                    <a:lstStyle/>
                    <a:p>
                      <a:pPr algn="ctr">
                        <a:lnSpc>
                          <a:spcPts val="1200"/>
                        </a:lnSpc>
                      </a:pPr>
                      <a:r>
                        <a:rPr lang="en-US" altLang="zh-TW" sz="1200" dirty="0" smtClean="0"/>
                        <a:t>21.6</a:t>
                      </a:r>
                      <a:endParaRPr lang="zh-TW" altLang="en-US" sz="1200" dirty="0"/>
                    </a:p>
                  </a:txBody>
                  <a:tcPr>
                    <a:solidFill>
                      <a:schemeClr val="accent2">
                        <a:lumMod val="40000"/>
                        <a:lumOff val="60000"/>
                      </a:schemeClr>
                    </a:solidFill>
                  </a:tcPr>
                </a:tc>
                <a:tc>
                  <a:txBody>
                    <a:bodyPr/>
                    <a:lstStyle/>
                    <a:p>
                      <a:pPr algn="ctr">
                        <a:lnSpc>
                          <a:spcPts val="1200"/>
                        </a:lnSpc>
                      </a:pPr>
                      <a:r>
                        <a:rPr lang="en-US" altLang="zh-TW" sz="1200" dirty="0" smtClean="0"/>
                        <a:t>153</a:t>
                      </a:r>
                      <a:endParaRPr lang="zh-TW" altLang="en-US" sz="1200" dirty="0"/>
                    </a:p>
                  </a:txBody>
                  <a:tcPr>
                    <a:solidFill>
                      <a:schemeClr val="accent2">
                        <a:lumMod val="40000"/>
                        <a:lumOff val="60000"/>
                      </a:schemeClr>
                    </a:solidFill>
                  </a:tcPr>
                </a:tc>
              </a:tr>
              <a:tr h="223407">
                <a:tc vMerge="1">
                  <a:txBody>
                    <a:bodyPr/>
                    <a:lstStyle/>
                    <a:p>
                      <a:endParaRPr lang="zh-TW" altLang="en-US" dirty="0"/>
                    </a:p>
                  </a:txBody>
                  <a:tcPr/>
                </a:tc>
                <a:tc>
                  <a:txBody>
                    <a:bodyPr/>
                    <a:lstStyle/>
                    <a:p>
                      <a:pPr>
                        <a:lnSpc>
                          <a:spcPts val="1200"/>
                        </a:lnSpc>
                      </a:pPr>
                      <a:r>
                        <a:rPr lang="en-US" altLang="zh-TW" sz="1200" dirty="0" smtClean="0"/>
                        <a:t>USD 5,000 and above</a:t>
                      </a:r>
                      <a:endParaRPr lang="zh-TW" altLang="en-US" sz="1200" dirty="0"/>
                    </a:p>
                  </a:txBody>
                  <a:tcPr>
                    <a:solidFill>
                      <a:schemeClr val="accent2">
                        <a:lumMod val="40000"/>
                        <a:lumOff val="60000"/>
                      </a:schemeClr>
                    </a:solidFill>
                  </a:tcPr>
                </a:tc>
                <a:tc>
                  <a:txBody>
                    <a:bodyPr/>
                    <a:lstStyle/>
                    <a:p>
                      <a:pPr algn="ctr">
                        <a:lnSpc>
                          <a:spcPts val="1200"/>
                        </a:lnSpc>
                      </a:pPr>
                      <a:r>
                        <a:rPr lang="en-US" altLang="zh-TW" sz="1200" dirty="0" smtClean="0"/>
                        <a:t>  5.2</a:t>
                      </a:r>
                      <a:endParaRPr lang="zh-TW" altLang="en-US" sz="1200" dirty="0"/>
                    </a:p>
                  </a:txBody>
                  <a:tcPr>
                    <a:solidFill>
                      <a:schemeClr val="accent2">
                        <a:lumMod val="40000"/>
                        <a:lumOff val="60000"/>
                      </a:schemeClr>
                    </a:solidFill>
                  </a:tcPr>
                </a:tc>
                <a:tc>
                  <a:txBody>
                    <a:bodyPr/>
                    <a:lstStyle/>
                    <a:p>
                      <a:pPr algn="ctr">
                        <a:lnSpc>
                          <a:spcPts val="1200"/>
                        </a:lnSpc>
                      </a:pPr>
                      <a:r>
                        <a:rPr lang="en-US" altLang="zh-TW" sz="1200" dirty="0" smtClean="0"/>
                        <a:t>  37</a:t>
                      </a:r>
                      <a:endParaRPr lang="zh-TW" altLang="en-US" sz="1200" dirty="0"/>
                    </a:p>
                  </a:txBody>
                  <a:tcPr>
                    <a:solidFill>
                      <a:schemeClr val="accent2">
                        <a:lumMod val="40000"/>
                        <a:lumOff val="60000"/>
                      </a:schemeClr>
                    </a:solidFill>
                  </a:tcPr>
                </a:tc>
              </a:tr>
              <a:tr h="223407">
                <a:tc rowSpan="2">
                  <a:txBody>
                    <a:bodyPr/>
                    <a:lstStyle/>
                    <a:p>
                      <a:pPr>
                        <a:lnSpc>
                          <a:spcPts val="1200"/>
                        </a:lnSpc>
                      </a:pPr>
                      <a:r>
                        <a:rPr lang="en-US" altLang="zh-TW" sz="1200" b="1" dirty="0" smtClean="0"/>
                        <a:t>Gender</a:t>
                      </a:r>
                      <a:endParaRPr lang="zh-TW" altLang="en-US" sz="1200" b="1" dirty="0">
                        <a:solidFill>
                          <a:srgbClr val="0000FF"/>
                        </a:solidFill>
                      </a:endParaRPr>
                    </a:p>
                  </a:txBody>
                  <a:tcPr>
                    <a:solidFill>
                      <a:srgbClr val="66FF66"/>
                    </a:solidFill>
                  </a:tcPr>
                </a:tc>
                <a:tc>
                  <a:txBody>
                    <a:bodyPr/>
                    <a:lstStyle/>
                    <a:p>
                      <a:pPr>
                        <a:lnSpc>
                          <a:spcPts val="1200"/>
                        </a:lnSpc>
                      </a:pPr>
                      <a:r>
                        <a:rPr lang="en-US" altLang="zh-TW" sz="1200" dirty="0" smtClean="0"/>
                        <a:t>Male (=1)</a:t>
                      </a:r>
                      <a:endParaRPr lang="zh-TW" altLang="en-US" sz="1200" b="1" dirty="0">
                        <a:solidFill>
                          <a:srgbClr val="0000FF"/>
                        </a:solidFill>
                      </a:endParaRPr>
                    </a:p>
                  </a:txBody>
                  <a:tcPr>
                    <a:solidFill>
                      <a:srgbClr val="66FF66"/>
                    </a:solidFill>
                  </a:tcPr>
                </a:tc>
                <a:tc>
                  <a:txBody>
                    <a:bodyPr/>
                    <a:lstStyle/>
                    <a:p>
                      <a:pPr algn="ctr">
                        <a:lnSpc>
                          <a:spcPts val="1200"/>
                        </a:lnSpc>
                      </a:pPr>
                      <a:r>
                        <a:rPr lang="en-US" altLang="zh-TW" sz="1200" dirty="0" smtClean="0"/>
                        <a:t>50.1</a:t>
                      </a:r>
                      <a:endParaRPr lang="zh-TW" altLang="en-US" sz="1200" dirty="0"/>
                    </a:p>
                  </a:txBody>
                  <a:tcPr>
                    <a:solidFill>
                      <a:srgbClr val="66FF66"/>
                    </a:solidFill>
                  </a:tcPr>
                </a:tc>
                <a:tc>
                  <a:txBody>
                    <a:bodyPr/>
                    <a:lstStyle/>
                    <a:p>
                      <a:pPr algn="ctr">
                        <a:lnSpc>
                          <a:spcPts val="1200"/>
                        </a:lnSpc>
                      </a:pPr>
                      <a:r>
                        <a:rPr lang="en-US" altLang="zh-TW" sz="1200" dirty="0" smtClean="0"/>
                        <a:t>354</a:t>
                      </a:r>
                      <a:endParaRPr lang="zh-TW" altLang="en-US" sz="1200" dirty="0"/>
                    </a:p>
                  </a:txBody>
                  <a:tcPr>
                    <a:solidFill>
                      <a:srgbClr val="66FF66"/>
                    </a:solidFill>
                  </a:tcPr>
                </a:tc>
              </a:tr>
              <a:tr h="223407">
                <a:tc vMerge="1">
                  <a:txBody>
                    <a:bodyPr/>
                    <a:lstStyle/>
                    <a:p>
                      <a:endParaRPr lang="zh-TW" altLang="en-US" dirty="0"/>
                    </a:p>
                  </a:txBody>
                  <a:tcPr/>
                </a:tc>
                <a:tc>
                  <a:txBody>
                    <a:bodyPr/>
                    <a:lstStyle/>
                    <a:p>
                      <a:pPr>
                        <a:lnSpc>
                          <a:spcPts val="1200"/>
                        </a:lnSpc>
                      </a:pPr>
                      <a:r>
                        <a:rPr lang="en-US" altLang="zh-TW" sz="1200" dirty="0" smtClean="0"/>
                        <a:t>Female (=0)</a:t>
                      </a:r>
                      <a:endParaRPr lang="zh-TW" altLang="en-US" sz="1200" b="1" dirty="0">
                        <a:solidFill>
                          <a:srgbClr val="0000FF"/>
                        </a:solidFill>
                      </a:endParaRPr>
                    </a:p>
                  </a:txBody>
                  <a:tcPr>
                    <a:solidFill>
                      <a:srgbClr val="66FF66"/>
                    </a:solidFill>
                  </a:tcPr>
                </a:tc>
                <a:tc>
                  <a:txBody>
                    <a:bodyPr/>
                    <a:lstStyle/>
                    <a:p>
                      <a:pPr algn="ctr">
                        <a:lnSpc>
                          <a:spcPts val="1200"/>
                        </a:lnSpc>
                      </a:pPr>
                      <a:r>
                        <a:rPr lang="en-US" altLang="zh-TW" sz="1200" dirty="0" smtClean="0"/>
                        <a:t>49.9</a:t>
                      </a:r>
                      <a:endParaRPr lang="zh-TW" altLang="en-US" sz="1200" dirty="0"/>
                    </a:p>
                  </a:txBody>
                  <a:tcPr>
                    <a:solidFill>
                      <a:srgbClr val="66FF66"/>
                    </a:solidFill>
                  </a:tcPr>
                </a:tc>
                <a:tc>
                  <a:txBody>
                    <a:bodyPr/>
                    <a:lstStyle/>
                    <a:p>
                      <a:pPr algn="ctr">
                        <a:lnSpc>
                          <a:spcPts val="1200"/>
                        </a:lnSpc>
                      </a:pPr>
                      <a:r>
                        <a:rPr lang="en-US" altLang="zh-TW" sz="1200" dirty="0" smtClean="0"/>
                        <a:t>343</a:t>
                      </a:r>
                      <a:endParaRPr lang="zh-TW" altLang="en-US" sz="1200" dirty="0"/>
                    </a:p>
                  </a:txBody>
                  <a:tcPr>
                    <a:solidFill>
                      <a:srgbClr val="66FF66"/>
                    </a:solidFill>
                  </a:tcPr>
                </a:tc>
              </a:tr>
              <a:tr h="223407">
                <a:tc rowSpan="5">
                  <a:txBody>
                    <a:bodyPr/>
                    <a:lstStyle/>
                    <a:p>
                      <a:pPr>
                        <a:lnSpc>
                          <a:spcPts val="1200"/>
                        </a:lnSpc>
                      </a:pPr>
                      <a:r>
                        <a:rPr lang="en-US" altLang="zh-TW" sz="1200" b="1" dirty="0" smtClean="0"/>
                        <a:t>Age</a:t>
                      </a:r>
                      <a:endParaRPr lang="zh-TW" altLang="en-US" sz="1200" b="1" dirty="0">
                        <a:solidFill>
                          <a:srgbClr val="00B050"/>
                        </a:solidFill>
                      </a:endParaRPr>
                    </a:p>
                  </a:txBody>
                  <a:tcPr>
                    <a:solidFill>
                      <a:srgbClr val="66FF66"/>
                    </a:solidFill>
                  </a:tcPr>
                </a:tc>
                <a:tc>
                  <a:txBody>
                    <a:bodyPr/>
                    <a:lstStyle/>
                    <a:p>
                      <a:pPr>
                        <a:lnSpc>
                          <a:spcPts val="1200"/>
                        </a:lnSpc>
                      </a:pPr>
                      <a:r>
                        <a:rPr lang="en-US" altLang="zh-TW" sz="1200" dirty="0" smtClean="0"/>
                        <a:t>20-29</a:t>
                      </a:r>
                      <a:endParaRPr lang="zh-TW" altLang="en-US" sz="1200" dirty="0"/>
                    </a:p>
                  </a:txBody>
                  <a:tcPr>
                    <a:solidFill>
                      <a:srgbClr val="66FF66"/>
                    </a:solidFill>
                  </a:tcPr>
                </a:tc>
                <a:tc>
                  <a:txBody>
                    <a:bodyPr/>
                    <a:lstStyle/>
                    <a:p>
                      <a:pPr algn="ctr">
                        <a:lnSpc>
                          <a:spcPts val="1200"/>
                        </a:lnSpc>
                      </a:pPr>
                      <a:r>
                        <a:rPr lang="en-US" altLang="zh-TW" sz="1200" dirty="0" smtClean="0"/>
                        <a:t>27.6</a:t>
                      </a:r>
                      <a:endParaRPr lang="zh-TW" altLang="en-US" sz="1200" dirty="0"/>
                    </a:p>
                  </a:txBody>
                  <a:tcPr>
                    <a:solidFill>
                      <a:srgbClr val="66FF66"/>
                    </a:solidFill>
                  </a:tcPr>
                </a:tc>
                <a:tc>
                  <a:txBody>
                    <a:bodyPr/>
                    <a:lstStyle/>
                    <a:p>
                      <a:pPr algn="ctr">
                        <a:lnSpc>
                          <a:spcPts val="1200"/>
                        </a:lnSpc>
                      </a:pPr>
                      <a:r>
                        <a:rPr lang="en-US" altLang="zh-TW" sz="1200" dirty="0" smtClean="0"/>
                        <a:t>195</a:t>
                      </a:r>
                      <a:endParaRPr lang="zh-TW" altLang="en-US" sz="1200" dirty="0"/>
                    </a:p>
                  </a:txBody>
                  <a:tcPr>
                    <a:solidFill>
                      <a:srgbClr val="66FF66"/>
                    </a:solidFill>
                  </a:tcPr>
                </a:tc>
              </a:tr>
              <a:tr h="223407">
                <a:tc vMerge="1">
                  <a:txBody>
                    <a:bodyPr/>
                    <a:lstStyle/>
                    <a:p>
                      <a:endParaRPr lang="zh-TW" altLang="en-US" dirty="0"/>
                    </a:p>
                  </a:txBody>
                  <a:tcPr/>
                </a:tc>
                <a:tc>
                  <a:txBody>
                    <a:bodyPr/>
                    <a:lstStyle/>
                    <a:p>
                      <a:pPr>
                        <a:lnSpc>
                          <a:spcPts val="1200"/>
                        </a:lnSpc>
                      </a:pPr>
                      <a:r>
                        <a:rPr lang="en-US" altLang="zh-TW" sz="1200" dirty="0" smtClean="0"/>
                        <a:t>30-39</a:t>
                      </a:r>
                      <a:endParaRPr lang="zh-TW" altLang="en-US" sz="1200" b="1" dirty="0">
                        <a:solidFill>
                          <a:srgbClr val="00B050"/>
                        </a:solidFill>
                      </a:endParaRPr>
                    </a:p>
                  </a:txBody>
                  <a:tcPr>
                    <a:solidFill>
                      <a:srgbClr val="66FF66"/>
                    </a:solidFill>
                  </a:tcPr>
                </a:tc>
                <a:tc>
                  <a:txBody>
                    <a:bodyPr/>
                    <a:lstStyle/>
                    <a:p>
                      <a:pPr algn="ctr">
                        <a:lnSpc>
                          <a:spcPts val="1200"/>
                        </a:lnSpc>
                      </a:pPr>
                      <a:r>
                        <a:rPr lang="en-US" altLang="zh-TW" sz="1200" dirty="0" smtClean="0"/>
                        <a:t>25.7</a:t>
                      </a:r>
                      <a:endParaRPr lang="zh-TW" altLang="en-US" sz="1200" dirty="0"/>
                    </a:p>
                  </a:txBody>
                  <a:tcPr>
                    <a:solidFill>
                      <a:srgbClr val="66FF66"/>
                    </a:solidFill>
                  </a:tcPr>
                </a:tc>
                <a:tc>
                  <a:txBody>
                    <a:bodyPr/>
                    <a:lstStyle/>
                    <a:p>
                      <a:pPr algn="ctr">
                        <a:lnSpc>
                          <a:spcPts val="1200"/>
                        </a:lnSpc>
                      </a:pPr>
                      <a:r>
                        <a:rPr lang="en-US" altLang="zh-TW" sz="1200" dirty="0" smtClean="0"/>
                        <a:t>182</a:t>
                      </a:r>
                      <a:endParaRPr lang="zh-TW" altLang="en-US" sz="1200" dirty="0"/>
                    </a:p>
                  </a:txBody>
                  <a:tcPr>
                    <a:solidFill>
                      <a:srgbClr val="66FF66"/>
                    </a:solidFill>
                  </a:tcPr>
                </a:tc>
              </a:tr>
              <a:tr h="223407">
                <a:tc vMerge="1">
                  <a:txBody>
                    <a:bodyPr/>
                    <a:lstStyle/>
                    <a:p>
                      <a:endParaRPr lang="zh-TW" altLang="en-US" dirty="0"/>
                    </a:p>
                  </a:txBody>
                  <a:tcPr/>
                </a:tc>
                <a:tc>
                  <a:txBody>
                    <a:bodyPr/>
                    <a:lstStyle/>
                    <a:p>
                      <a:pPr>
                        <a:lnSpc>
                          <a:spcPts val="1200"/>
                        </a:lnSpc>
                      </a:pPr>
                      <a:r>
                        <a:rPr lang="en-US" altLang="zh-TW" sz="1200" dirty="0" smtClean="0"/>
                        <a:t>40-49</a:t>
                      </a:r>
                      <a:endParaRPr lang="zh-TW" altLang="en-US" sz="1200" dirty="0"/>
                    </a:p>
                  </a:txBody>
                  <a:tcPr>
                    <a:solidFill>
                      <a:srgbClr val="66FF66"/>
                    </a:solidFill>
                  </a:tcPr>
                </a:tc>
                <a:tc>
                  <a:txBody>
                    <a:bodyPr/>
                    <a:lstStyle/>
                    <a:p>
                      <a:pPr algn="ctr">
                        <a:lnSpc>
                          <a:spcPts val="1200"/>
                        </a:lnSpc>
                      </a:pPr>
                      <a:r>
                        <a:rPr lang="en-US" altLang="zh-TW" sz="1200" dirty="0" smtClean="0"/>
                        <a:t>22.2</a:t>
                      </a:r>
                      <a:endParaRPr lang="zh-TW" altLang="en-US" sz="1200" dirty="0"/>
                    </a:p>
                  </a:txBody>
                  <a:tcPr>
                    <a:solidFill>
                      <a:srgbClr val="66FF66"/>
                    </a:solidFill>
                  </a:tcPr>
                </a:tc>
                <a:tc>
                  <a:txBody>
                    <a:bodyPr/>
                    <a:lstStyle/>
                    <a:p>
                      <a:pPr algn="ctr">
                        <a:lnSpc>
                          <a:spcPts val="1200"/>
                        </a:lnSpc>
                      </a:pPr>
                      <a:r>
                        <a:rPr lang="en-US" altLang="zh-TW" sz="1200" dirty="0" smtClean="0"/>
                        <a:t>157</a:t>
                      </a:r>
                      <a:endParaRPr lang="zh-TW" altLang="en-US" sz="1200" dirty="0"/>
                    </a:p>
                  </a:txBody>
                  <a:tcPr>
                    <a:solidFill>
                      <a:srgbClr val="66FF66"/>
                    </a:solidFill>
                  </a:tcPr>
                </a:tc>
              </a:tr>
              <a:tr h="223407">
                <a:tc vMerge="1">
                  <a:txBody>
                    <a:bodyPr/>
                    <a:lstStyle/>
                    <a:p>
                      <a:endParaRPr lang="zh-TW" altLang="en-US" dirty="0"/>
                    </a:p>
                  </a:txBody>
                  <a:tcPr/>
                </a:tc>
                <a:tc>
                  <a:txBody>
                    <a:bodyPr/>
                    <a:lstStyle/>
                    <a:p>
                      <a:pPr>
                        <a:lnSpc>
                          <a:spcPts val="1200"/>
                        </a:lnSpc>
                      </a:pPr>
                      <a:r>
                        <a:rPr lang="en-US" altLang="zh-TW" sz="1200" dirty="0" smtClean="0"/>
                        <a:t>50-59</a:t>
                      </a:r>
                      <a:endParaRPr lang="zh-TW" altLang="en-US" sz="1200" dirty="0"/>
                    </a:p>
                  </a:txBody>
                  <a:tcPr>
                    <a:solidFill>
                      <a:srgbClr val="66FF66"/>
                    </a:solidFill>
                  </a:tcPr>
                </a:tc>
                <a:tc>
                  <a:txBody>
                    <a:bodyPr/>
                    <a:lstStyle/>
                    <a:p>
                      <a:pPr algn="ctr">
                        <a:lnSpc>
                          <a:spcPts val="1200"/>
                        </a:lnSpc>
                      </a:pPr>
                      <a:r>
                        <a:rPr lang="en-US" altLang="zh-TW" sz="1200" dirty="0" smtClean="0"/>
                        <a:t>14.9</a:t>
                      </a:r>
                      <a:endParaRPr lang="zh-TW" altLang="en-US" sz="1200" dirty="0"/>
                    </a:p>
                  </a:txBody>
                  <a:tcPr>
                    <a:solidFill>
                      <a:srgbClr val="66FF66"/>
                    </a:solidFill>
                  </a:tcPr>
                </a:tc>
                <a:tc>
                  <a:txBody>
                    <a:bodyPr/>
                    <a:lstStyle/>
                    <a:p>
                      <a:pPr algn="ctr">
                        <a:lnSpc>
                          <a:spcPts val="1200"/>
                        </a:lnSpc>
                      </a:pPr>
                      <a:r>
                        <a:rPr lang="en-US" altLang="zh-TW" sz="1200" dirty="0" smtClean="0"/>
                        <a:t>105</a:t>
                      </a:r>
                      <a:endParaRPr lang="zh-TW" altLang="en-US" sz="1200" dirty="0"/>
                    </a:p>
                  </a:txBody>
                  <a:tcPr>
                    <a:solidFill>
                      <a:srgbClr val="66FF66"/>
                    </a:solidFill>
                  </a:tcPr>
                </a:tc>
              </a:tr>
              <a:tr h="223407">
                <a:tc vMerge="1">
                  <a:txBody>
                    <a:bodyPr/>
                    <a:lstStyle/>
                    <a:p>
                      <a:endParaRPr lang="zh-TW" altLang="en-US" dirty="0"/>
                    </a:p>
                  </a:txBody>
                  <a:tcPr/>
                </a:tc>
                <a:tc>
                  <a:txBody>
                    <a:bodyPr/>
                    <a:lstStyle/>
                    <a:p>
                      <a:pPr>
                        <a:lnSpc>
                          <a:spcPts val="1200"/>
                        </a:lnSpc>
                      </a:pPr>
                      <a:r>
                        <a:rPr lang="en-US" altLang="zh-TW" sz="1200" dirty="0" smtClean="0"/>
                        <a:t>60+</a:t>
                      </a:r>
                      <a:endParaRPr lang="zh-TW" altLang="en-US" sz="1200" b="1" dirty="0">
                        <a:solidFill>
                          <a:srgbClr val="00B050"/>
                        </a:solidFill>
                      </a:endParaRPr>
                    </a:p>
                  </a:txBody>
                  <a:tcPr>
                    <a:solidFill>
                      <a:srgbClr val="66FF66"/>
                    </a:solidFill>
                  </a:tcPr>
                </a:tc>
                <a:tc>
                  <a:txBody>
                    <a:bodyPr/>
                    <a:lstStyle/>
                    <a:p>
                      <a:pPr algn="ctr">
                        <a:lnSpc>
                          <a:spcPts val="1200"/>
                        </a:lnSpc>
                      </a:pPr>
                      <a:r>
                        <a:rPr lang="en-US" altLang="zh-TW" sz="1200" dirty="0" smtClean="0"/>
                        <a:t>  9.6</a:t>
                      </a:r>
                      <a:endParaRPr lang="zh-TW" altLang="en-US" sz="1200" dirty="0"/>
                    </a:p>
                  </a:txBody>
                  <a:tcPr>
                    <a:solidFill>
                      <a:srgbClr val="66FF66"/>
                    </a:solidFill>
                  </a:tcPr>
                </a:tc>
                <a:tc>
                  <a:txBody>
                    <a:bodyPr/>
                    <a:lstStyle/>
                    <a:p>
                      <a:pPr algn="ctr">
                        <a:lnSpc>
                          <a:spcPts val="1200"/>
                        </a:lnSpc>
                      </a:pPr>
                      <a:r>
                        <a:rPr lang="en-US" altLang="zh-TW" sz="1200" dirty="0" smtClean="0"/>
                        <a:t>  68</a:t>
                      </a:r>
                      <a:endParaRPr lang="zh-TW" altLang="en-US" sz="1200" dirty="0"/>
                    </a:p>
                  </a:txBody>
                  <a:tcPr>
                    <a:solidFill>
                      <a:srgbClr val="66FF66"/>
                    </a:solidFill>
                  </a:tcPr>
                </a:tc>
              </a:tr>
              <a:tr h="223407">
                <a:tc rowSpan="3">
                  <a:txBody>
                    <a:bodyPr/>
                    <a:lstStyle/>
                    <a:p>
                      <a:pPr>
                        <a:lnSpc>
                          <a:spcPts val="1200"/>
                        </a:lnSpc>
                      </a:pPr>
                      <a:r>
                        <a:rPr lang="en-US" altLang="zh-TW" sz="1200" b="1" dirty="0" smtClean="0"/>
                        <a:t>Education</a:t>
                      </a:r>
                      <a:endParaRPr lang="zh-TW" altLang="en-US" sz="1200" b="1" dirty="0">
                        <a:solidFill>
                          <a:srgbClr val="FF6600"/>
                        </a:solidFill>
                      </a:endParaRPr>
                    </a:p>
                  </a:txBody>
                  <a:tcPr>
                    <a:solidFill>
                      <a:srgbClr val="66FF66"/>
                    </a:solidFill>
                  </a:tcPr>
                </a:tc>
                <a:tc>
                  <a:txBody>
                    <a:bodyPr/>
                    <a:lstStyle/>
                    <a:p>
                      <a:pPr>
                        <a:lnSpc>
                          <a:spcPts val="1200"/>
                        </a:lnSpc>
                      </a:pPr>
                      <a:r>
                        <a:rPr lang="en-US" altLang="zh-TW" sz="1200" dirty="0" smtClean="0"/>
                        <a:t>Junior high</a:t>
                      </a:r>
                      <a:r>
                        <a:rPr lang="en-US" altLang="zh-TW" sz="1200" baseline="0" dirty="0" smtClean="0"/>
                        <a:t> school and below</a:t>
                      </a:r>
                      <a:endParaRPr lang="zh-TW" altLang="en-US" sz="1200" b="0" dirty="0">
                        <a:solidFill>
                          <a:srgbClr val="FF6600"/>
                        </a:solidFill>
                      </a:endParaRPr>
                    </a:p>
                  </a:txBody>
                  <a:tcPr>
                    <a:solidFill>
                      <a:srgbClr val="66FF66"/>
                    </a:solidFill>
                  </a:tcPr>
                </a:tc>
                <a:tc>
                  <a:txBody>
                    <a:bodyPr/>
                    <a:lstStyle/>
                    <a:p>
                      <a:pPr algn="ctr">
                        <a:lnSpc>
                          <a:spcPts val="1200"/>
                        </a:lnSpc>
                      </a:pPr>
                      <a:r>
                        <a:rPr lang="en-US" altLang="zh-TW" sz="1200" dirty="0" smtClean="0"/>
                        <a:t>17.7</a:t>
                      </a:r>
                      <a:endParaRPr lang="zh-TW" altLang="en-US" sz="1200" dirty="0"/>
                    </a:p>
                  </a:txBody>
                  <a:tcPr>
                    <a:solidFill>
                      <a:srgbClr val="66FF66"/>
                    </a:solidFill>
                  </a:tcPr>
                </a:tc>
                <a:tc>
                  <a:txBody>
                    <a:bodyPr/>
                    <a:lstStyle/>
                    <a:p>
                      <a:pPr algn="ctr">
                        <a:lnSpc>
                          <a:spcPts val="1200"/>
                        </a:lnSpc>
                      </a:pPr>
                      <a:r>
                        <a:rPr lang="en-US" altLang="zh-TW" sz="1200" dirty="0" smtClean="0"/>
                        <a:t>125</a:t>
                      </a:r>
                      <a:endParaRPr lang="zh-TW" altLang="en-US" sz="1200" dirty="0"/>
                    </a:p>
                  </a:txBody>
                  <a:tcPr>
                    <a:solidFill>
                      <a:srgbClr val="66FF66"/>
                    </a:solidFill>
                  </a:tcPr>
                </a:tc>
              </a:tr>
              <a:tr h="223407">
                <a:tc vMerge="1">
                  <a:txBody>
                    <a:bodyPr/>
                    <a:lstStyle/>
                    <a:p>
                      <a:endParaRPr lang="zh-TW" altLang="en-US" dirty="0"/>
                    </a:p>
                  </a:txBody>
                  <a:tcPr/>
                </a:tc>
                <a:tc>
                  <a:txBody>
                    <a:bodyPr/>
                    <a:lstStyle/>
                    <a:p>
                      <a:pPr>
                        <a:lnSpc>
                          <a:spcPts val="1200"/>
                        </a:lnSpc>
                      </a:pPr>
                      <a:r>
                        <a:rPr lang="en-US" altLang="zh-TW" sz="1200" dirty="0" smtClean="0"/>
                        <a:t>High</a:t>
                      </a:r>
                      <a:r>
                        <a:rPr lang="en-US" altLang="zh-TW" sz="1200" baseline="0" dirty="0" smtClean="0"/>
                        <a:t> school</a:t>
                      </a:r>
                      <a:endParaRPr lang="zh-TW" altLang="en-US" sz="1200" dirty="0"/>
                    </a:p>
                  </a:txBody>
                  <a:tcPr>
                    <a:solidFill>
                      <a:srgbClr val="66FF66"/>
                    </a:solidFill>
                  </a:tcPr>
                </a:tc>
                <a:tc>
                  <a:txBody>
                    <a:bodyPr/>
                    <a:lstStyle/>
                    <a:p>
                      <a:pPr algn="ctr">
                        <a:lnSpc>
                          <a:spcPts val="1200"/>
                        </a:lnSpc>
                      </a:pPr>
                      <a:r>
                        <a:rPr lang="en-US" altLang="zh-TW" sz="1200" dirty="0" smtClean="0"/>
                        <a:t>40.7</a:t>
                      </a:r>
                      <a:endParaRPr lang="zh-TW" altLang="en-US" sz="1200" dirty="0"/>
                    </a:p>
                  </a:txBody>
                  <a:tcPr>
                    <a:solidFill>
                      <a:srgbClr val="66FF66"/>
                    </a:solidFill>
                  </a:tcPr>
                </a:tc>
                <a:tc>
                  <a:txBody>
                    <a:bodyPr/>
                    <a:lstStyle/>
                    <a:p>
                      <a:pPr algn="ctr">
                        <a:lnSpc>
                          <a:spcPts val="1200"/>
                        </a:lnSpc>
                      </a:pPr>
                      <a:r>
                        <a:rPr lang="en-US" altLang="zh-TW" sz="1200" dirty="0" smtClean="0"/>
                        <a:t>288</a:t>
                      </a:r>
                      <a:endParaRPr lang="zh-TW" altLang="en-US" sz="1200" dirty="0"/>
                    </a:p>
                  </a:txBody>
                  <a:tcPr>
                    <a:solidFill>
                      <a:srgbClr val="66FF66"/>
                    </a:solidFill>
                  </a:tcPr>
                </a:tc>
              </a:tr>
              <a:tr h="223407">
                <a:tc vMerge="1">
                  <a:txBody>
                    <a:bodyPr/>
                    <a:lstStyle/>
                    <a:p>
                      <a:endParaRPr lang="zh-TW" altLang="en-US" dirty="0"/>
                    </a:p>
                  </a:txBody>
                  <a:tcPr/>
                </a:tc>
                <a:tc>
                  <a:txBody>
                    <a:bodyPr/>
                    <a:lstStyle/>
                    <a:p>
                      <a:pPr>
                        <a:lnSpc>
                          <a:spcPts val="1200"/>
                        </a:lnSpc>
                      </a:pPr>
                      <a:r>
                        <a:rPr lang="en-US" altLang="zh-TW" sz="1200" dirty="0" smtClean="0"/>
                        <a:t>College and above</a:t>
                      </a:r>
                      <a:endParaRPr lang="zh-TW" altLang="en-US" sz="1200" dirty="0">
                        <a:solidFill>
                          <a:srgbClr val="FF6600"/>
                        </a:solidFill>
                      </a:endParaRPr>
                    </a:p>
                  </a:txBody>
                  <a:tcPr>
                    <a:solidFill>
                      <a:srgbClr val="66FF66"/>
                    </a:solidFill>
                  </a:tcPr>
                </a:tc>
                <a:tc>
                  <a:txBody>
                    <a:bodyPr/>
                    <a:lstStyle/>
                    <a:p>
                      <a:pPr algn="ctr">
                        <a:lnSpc>
                          <a:spcPts val="1200"/>
                        </a:lnSpc>
                      </a:pPr>
                      <a:r>
                        <a:rPr lang="en-US" altLang="zh-TW" sz="1200" dirty="0" smtClean="0"/>
                        <a:t>41.6</a:t>
                      </a:r>
                      <a:endParaRPr lang="zh-TW" altLang="en-US" sz="1200" dirty="0"/>
                    </a:p>
                  </a:txBody>
                  <a:tcPr>
                    <a:solidFill>
                      <a:srgbClr val="66FF66"/>
                    </a:solidFill>
                  </a:tcPr>
                </a:tc>
                <a:tc>
                  <a:txBody>
                    <a:bodyPr/>
                    <a:lstStyle/>
                    <a:p>
                      <a:pPr algn="ctr">
                        <a:lnSpc>
                          <a:spcPts val="1200"/>
                        </a:lnSpc>
                      </a:pPr>
                      <a:r>
                        <a:rPr lang="en-US" altLang="zh-TW" sz="1200" dirty="0" smtClean="0"/>
                        <a:t>294</a:t>
                      </a:r>
                      <a:endParaRPr lang="zh-TW" altLang="en-US" sz="1200" dirty="0"/>
                    </a:p>
                  </a:txBody>
                  <a:tcPr>
                    <a:solidFill>
                      <a:srgbClr val="66FF66"/>
                    </a:solidFill>
                  </a:tcPr>
                </a:tc>
              </a:tr>
              <a:tr h="223407">
                <a:tc rowSpan="4">
                  <a:txBody>
                    <a:bodyPr/>
                    <a:lstStyle/>
                    <a:p>
                      <a:pPr>
                        <a:lnSpc>
                          <a:spcPts val="1200"/>
                        </a:lnSpc>
                      </a:pPr>
                      <a:r>
                        <a:rPr lang="en-US" altLang="zh-TW" sz="1200" b="1" dirty="0" smtClean="0"/>
                        <a:t>Income </a:t>
                      </a:r>
                    </a:p>
                    <a:p>
                      <a:pPr>
                        <a:lnSpc>
                          <a:spcPts val="1200"/>
                        </a:lnSpc>
                      </a:pPr>
                      <a:r>
                        <a:rPr lang="en-US" altLang="zh-TW" sz="1200" b="1" dirty="0" smtClean="0"/>
                        <a:t>(USD;</a:t>
                      </a:r>
                      <a:r>
                        <a:rPr lang="en-US" altLang="zh-TW" sz="1200" b="1" baseline="0" dirty="0" smtClean="0"/>
                        <a:t> per annum</a:t>
                      </a:r>
                      <a:r>
                        <a:rPr lang="en-US" altLang="zh-TW" sz="1200" b="1" dirty="0" smtClean="0"/>
                        <a:t>)</a:t>
                      </a:r>
                      <a:endParaRPr lang="zh-TW" altLang="en-US" sz="1200" b="1" dirty="0">
                        <a:solidFill>
                          <a:srgbClr val="9933FF"/>
                        </a:solidFill>
                      </a:endParaRPr>
                    </a:p>
                  </a:txBody>
                  <a:tcPr>
                    <a:solidFill>
                      <a:srgbClr val="66FF66"/>
                    </a:solidFill>
                  </a:tcPr>
                </a:tc>
                <a:tc>
                  <a:txBody>
                    <a:bodyPr/>
                    <a:lstStyle/>
                    <a:p>
                      <a:pPr>
                        <a:lnSpc>
                          <a:spcPts val="1200"/>
                        </a:lnSpc>
                      </a:pPr>
                      <a:r>
                        <a:rPr lang="en-US" altLang="zh-TW" sz="1200" dirty="0" smtClean="0"/>
                        <a:t>Less than 16,000</a:t>
                      </a:r>
                      <a:endParaRPr lang="zh-TW" altLang="en-US" sz="1200" b="1" dirty="0">
                        <a:solidFill>
                          <a:srgbClr val="9933FF"/>
                        </a:solidFill>
                      </a:endParaRPr>
                    </a:p>
                  </a:txBody>
                  <a:tcPr>
                    <a:solidFill>
                      <a:srgbClr val="66FF66"/>
                    </a:solidFill>
                  </a:tcPr>
                </a:tc>
                <a:tc>
                  <a:txBody>
                    <a:bodyPr/>
                    <a:lstStyle/>
                    <a:p>
                      <a:pPr algn="ctr">
                        <a:lnSpc>
                          <a:spcPts val="1200"/>
                        </a:lnSpc>
                      </a:pPr>
                      <a:r>
                        <a:rPr lang="en-US" altLang="zh-TW" sz="1200" dirty="0" smtClean="0"/>
                        <a:t>18.9</a:t>
                      </a:r>
                      <a:endParaRPr lang="zh-TW" altLang="en-US" sz="1200" dirty="0"/>
                    </a:p>
                  </a:txBody>
                  <a:tcPr>
                    <a:solidFill>
                      <a:srgbClr val="66FF66"/>
                    </a:solidFill>
                  </a:tcPr>
                </a:tc>
                <a:tc>
                  <a:txBody>
                    <a:bodyPr/>
                    <a:lstStyle/>
                    <a:p>
                      <a:pPr algn="ctr">
                        <a:lnSpc>
                          <a:spcPts val="1200"/>
                        </a:lnSpc>
                      </a:pPr>
                      <a:r>
                        <a:rPr lang="en-US" altLang="zh-TW" sz="1200" dirty="0" smtClean="0"/>
                        <a:t>134</a:t>
                      </a:r>
                      <a:endParaRPr lang="zh-TW" altLang="en-US" sz="1200" dirty="0"/>
                    </a:p>
                  </a:txBody>
                  <a:tcPr>
                    <a:solidFill>
                      <a:srgbClr val="66FF66"/>
                    </a:solidFill>
                  </a:tcPr>
                </a:tc>
              </a:tr>
              <a:tr h="223407">
                <a:tc vMerge="1">
                  <a:txBody>
                    <a:bodyPr/>
                    <a:lstStyle/>
                    <a:p>
                      <a:endParaRPr lang="zh-TW" altLang="en-US" sz="1400" dirty="0"/>
                    </a:p>
                  </a:txBody>
                  <a:tcPr/>
                </a:tc>
                <a:tc>
                  <a:txBody>
                    <a:bodyPr/>
                    <a:lstStyle/>
                    <a:p>
                      <a:pPr>
                        <a:lnSpc>
                          <a:spcPts val="1200"/>
                        </a:lnSpc>
                      </a:pPr>
                      <a:r>
                        <a:rPr lang="en-US" altLang="zh-TW" sz="1200" dirty="0" smtClean="0"/>
                        <a:t>16,000-47.999</a:t>
                      </a:r>
                      <a:endParaRPr lang="zh-TW" altLang="en-US" sz="1200" dirty="0"/>
                    </a:p>
                  </a:txBody>
                  <a:tcPr>
                    <a:solidFill>
                      <a:srgbClr val="66FF66"/>
                    </a:solidFill>
                  </a:tcPr>
                </a:tc>
                <a:tc>
                  <a:txBody>
                    <a:bodyPr/>
                    <a:lstStyle/>
                    <a:p>
                      <a:pPr algn="ctr">
                        <a:lnSpc>
                          <a:spcPts val="1200"/>
                        </a:lnSpc>
                      </a:pPr>
                      <a:r>
                        <a:rPr lang="en-US" altLang="zh-TW" sz="1200" dirty="0" smtClean="0"/>
                        <a:t>48.9</a:t>
                      </a:r>
                      <a:endParaRPr lang="zh-TW" altLang="en-US" sz="1200" dirty="0"/>
                    </a:p>
                  </a:txBody>
                  <a:tcPr>
                    <a:solidFill>
                      <a:srgbClr val="66FF66"/>
                    </a:solidFill>
                  </a:tcPr>
                </a:tc>
                <a:tc>
                  <a:txBody>
                    <a:bodyPr/>
                    <a:lstStyle/>
                    <a:p>
                      <a:pPr algn="ctr">
                        <a:lnSpc>
                          <a:spcPts val="1200"/>
                        </a:lnSpc>
                      </a:pPr>
                      <a:r>
                        <a:rPr lang="en-US" altLang="zh-TW" sz="1200" dirty="0" smtClean="0"/>
                        <a:t>346</a:t>
                      </a:r>
                      <a:endParaRPr lang="zh-TW" altLang="en-US" sz="1200" dirty="0"/>
                    </a:p>
                  </a:txBody>
                  <a:tcPr>
                    <a:solidFill>
                      <a:srgbClr val="66FF66"/>
                    </a:solidFill>
                  </a:tcPr>
                </a:tc>
              </a:tr>
              <a:tr h="223407">
                <a:tc vMerge="1">
                  <a:txBody>
                    <a:bodyPr/>
                    <a:lstStyle/>
                    <a:p>
                      <a:endParaRPr lang="zh-TW" altLang="en-US" sz="1400" dirty="0"/>
                    </a:p>
                  </a:txBody>
                  <a:tcPr/>
                </a:tc>
                <a:tc>
                  <a:txBody>
                    <a:bodyPr/>
                    <a:lstStyle/>
                    <a:p>
                      <a:pPr>
                        <a:lnSpc>
                          <a:spcPts val="1200"/>
                        </a:lnSpc>
                      </a:pPr>
                      <a:r>
                        <a:rPr lang="en-US" altLang="zh-TW" sz="1200" dirty="0" smtClean="0"/>
                        <a:t>48.000+</a:t>
                      </a:r>
                      <a:endParaRPr lang="zh-TW" altLang="en-US" sz="1200" b="1" dirty="0">
                        <a:solidFill>
                          <a:srgbClr val="9900CC"/>
                        </a:solidFill>
                      </a:endParaRPr>
                    </a:p>
                  </a:txBody>
                  <a:tcPr>
                    <a:solidFill>
                      <a:srgbClr val="66FF66"/>
                    </a:solidFill>
                  </a:tcPr>
                </a:tc>
                <a:tc>
                  <a:txBody>
                    <a:bodyPr/>
                    <a:lstStyle/>
                    <a:p>
                      <a:pPr algn="ctr">
                        <a:lnSpc>
                          <a:spcPts val="1200"/>
                        </a:lnSpc>
                      </a:pPr>
                      <a:r>
                        <a:rPr lang="en-US" altLang="zh-TW" sz="1200" dirty="0" smtClean="0"/>
                        <a:t>10.6</a:t>
                      </a:r>
                      <a:endParaRPr lang="zh-TW" altLang="en-US" sz="1200" dirty="0"/>
                    </a:p>
                  </a:txBody>
                  <a:tcPr>
                    <a:solidFill>
                      <a:srgbClr val="66FF66"/>
                    </a:solidFill>
                  </a:tcPr>
                </a:tc>
                <a:tc>
                  <a:txBody>
                    <a:bodyPr/>
                    <a:lstStyle/>
                    <a:p>
                      <a:pPr algn="ctr">
                        <a:lnSpc>
                          <a:spcPts val="1200"/>
                        </a:lnSpc>
                      </a:pPr>
                      <a:r>
                        <a:rPr lang="en-US" altLang="zh-TW" sz="1200" dirty="0" smtClean="0"/>
                        <a:t>  75</a:t>
                      </a:r>
                      <a:endParaRPr lang="zh-TW" altLang="en-US" sz="1200" dirty="0"/>
                    </a:p>
                  </a:txBody>
                  <a:tcPr>
                    <a:solidFill>
                      <a:srgbClr val="66FF66"/>
                    </a:solidFill>
                  </a:tcPr>
                </a:tc>
              </a:tr>
              <a:tr h="223407">
                <a:tc vMerge="1">
                  <a:txBody>
                    <a:bodyPr/>
                    <a:lstStyle/>
                    <a:p>
                      <a:endParaRPr lang="zh-TW" altLang="en-US" sz="1400" dirty="0"/>
                    </a:p>
                  </a:txBody>
                  <a:tcPr/>
                </a:tc>
                <a:tc>
                  <a:txBody>
                    <a:bodyPr/>
                    <a:lstStyle/>
                    <a:p>
                      <a:pPr>
                        <a:lnSpc>
                          <a:spcPts val="1200"/>
                        </a:lnSpc>
                      </a:pPr>
                      <a:r>
                        <a:rPr lang="en-US" altLang="zh-TW" sz="1200" dirty="0" smtClean="0"/>
                        <a:t>Unknown</a:t>
                      </a:r>
                      <a:endParaRPr lang="zh-TW" altLang="en-US" sz="1200" dirty="0"/>
                    </a:p>
                  </a:txBody>
                  <a:tcPr>
                    <a:solidFill>
                      <a:srgbClr val="66FF66"/>
                    </a:solidFill>
                  </a:tcPr>
                </a:tc>
                <a:tc>
                  <a:txBody>
                    <a:bodyPr/>
                    <a:lstStyle/>
                    <a:p>
                      <a:pPr algn="ctr">
                        <a:lnSpc>
                          <a:spcPts val="1200"/>
                        </a:lnSpc>
                      </a:pPr>
                      <a:r>
                        <a:rPr lang="en-US" altLang="zh-TW" sz="1200" dirty="0" smtClean="0"/>
                        <a:t>21.5</a:t>
                      </a:r>
                      <a:endParaRPr lang="zh-TW" altLang="en-US" sz="1200" dirty="0"/>
                    </a:p>
                  </a:txBody>
                  <a:tcPr>
                    <a:solidFill>
                      <a:srgbClr val="66FF66"/>
                    </a:solidFill>
                  </a:tcPr>
                </a:tc>
                <a:tc>
                  <a:txBody>
                    <a:bodyPr/>
                    <a:lstStyle/>
                    <a:p>
                      <a:pPr algn="ctr">
                        <a:lnSpc>
                          <a:spcPts val="1200"/>
                        </a:lnSpc>
                      </a:pPr>
                      <a:r>
                        <a:rPr lang="en-US" altLang="zh-TW" sz="1200" dirty="0" smtClean="0"/>
                        <a:t>152</a:t>
                      </a:r>
                      <a:endParaRPr lang="zh-TW" altLang="en-US" sz="1200" dirty="0"/>
                    </a:p>
                  </a:txBody>
                  <a:tcPr>
                    <a:solidFill>
                      <a:srgbClr val="66FF66"/>
                    </a:solidFill>
                  </a:tcPr>
                </a:tc>
              </a:tr>
              <a:tr h="223407">
                <a:tc rowSpan="2">
                  <a:txBody>
                    <a:bodyPr/>
                    <a:lstStyle/>
                    <a:p>
                      <a:pPr>
                        <a:lnSpc>
                          <a:spcPts val="1200"/>
                        </a:lnSpc>
                      </a:pPr>
                      <a:r>
                        <a:rPr lang="en-US" altLang="zh-TW" sz="1200" b="1" dirty="0" smtClean="0"/>
                        <a:t>Case type</a:t>
                      </a:r>
                      <a:endParaRPr lang="zh-TW" altLang="en-US" sz="1200" b="1" dirty="0">
                        <a:solidFill>
                          <a:srgbClr val="FF0000"/>
                        </a:solidFill>
                      </a:endParaRPr>
                    </a:p>
                  </a:txBody>
                  <a:tcPr>
                    <a:solidFill>
                      <a:schemeClr val="accent2">
                        <a:lumMod val="40000"/>
                        <a:lumOff val="60000"/>
                      </a:schemeClr>
                    </a:solidFill>
                  </a:tcPr>
                </a:tc>
                <a:tc>
                  <a:txBody>
                    <a:bodyPr/>
                    <a:lstStyle/>
                    <a:p>
                      <a:pPr>
                        <a:lnSpc>
                          <a:spcPts val="1200"/>
                        </a:lnSpc>
                      </a:pPr>
                      <a:r>
                        <a:rPr lang="en-US" altLang="zh-TW" sz="1200" dirty="0" smtClean="0"/>
                        <a:t>Consumer</a:t>
                      </a:r>
                      <a:r>
                        <a:rPr lang="en-US" altLang="zh-TW" sz="1200" baseline="0" dirty="0" smtClean="0"/>
                        <a:t> cases (=0)</a:t>
                      </a:r>
                      <a:endParaRPr lang="zh-TW" altLang="en-US" sz="1200" b="1" dirty="0"/>
                    </a:p>
                  </a:txBody>
                  <a:tcPr>
                    <a:solidFill>
                      <a:schemeClr val="accent2">
                        <a:lumMod val="40000"/>
                        <a:lumOff val="60000"/>
                      </a:schemeClr>
                    </a:solidFill>
                  </a:tcPr>
                </a:tc>
                <a:tc>
                  <a:txBody>
                    <a:bodyPr/>
                    <a:lstStyle/>
                    <a:p>
                      <a:pPr algn="ctr">
                        <a:lnSpc>
                          <a:spcPts val="1200"/>
                        </a:lnSpc>
                      </a:pPr>
                      <a:r>
                        <a:rPr lang="en-US" altLang="zh-TW" sz="1200" dirty="0" smtClean="0"/>
                        <a:t>50.9</a:t>
                      </a:r>
                      <a:endParaRPr lang="zh-TW" altLang="en-US" sz="1200" dirty="0"/>
                    </a:p>
                  </a:txBody>
                  <a:tcPr>
                    <a:solidFill>
                      <a:schemeClr val="accent2">
                        <a:lumMod val="40000"/>
                        <a:lumOff val="60000"/>
                      </a:schemeClr>
                    </a:solidFill>
                  </a:tcPr>
                </a:tc>
                <a:tc>
                  <a:txBody>
                    <a:bodyPr/>
                    <a:lstStyle/>
                    <a:p>
                      <a:pPr algn="ctr">
                        <a:lnSpc>
                          <a:spcPts val="1200"/>
                        </a:lnSpc>
                      </a:pPr>
                      <a:r>
                        <a:rPr lang="en-US" altLang="zh-TW" sz="1200" dirty="0" smtClean="0"/>
                        <a:t>360</a:t>
                      </a:r>
                      <a:endParaRPr lang="zh-TW" altLang="en-US" sz="1200" dirty="0"/>
                    </a:p>
                  </a:txBody>
                  <a:tcPr>
                    <a:solidFill>
                      <a:schemeClr val="accent2">
                        <a:lumMod val="40000"/>
                        <a:lumOff val="60000"/>
                      </a:schemeClr>
                    </a:solidFill>
                  </a:tcPr>
                </a:tc>
              </a:tr>
              <a:tr h="223407">
                <a:tc vMerge="1">
                  <a:txBody>
                    <a:bodyPr/>
                    <a:lstStyle/>
                    <a:p>
                      <a:endParaRPr lang="zh-TW" altLang="en-US" sz="1400" dirty="0"/>
                    </a:p>
                  </a:txBody>
                  <a:tcPr/>
                </a:tc>
                <a:tc>
                  <a:txBody>
                    <a:bodyPr/>
                    <a:lstStyle/>
                    <a:p>
                      <a:pPr>
                        <a:lnSpc>
                          <a:spcPts val="1200"/>
                        </a:lnSpc>
                      </a:pPr>
                      <a:r>
                        <a:rPr lang="en-US" altLang="zh-TW" sz="1200" dirty="0" smtClean="0"/>
                        <a:t>Accident cases (=1)</a:t>
                      </a:r>
                      <a:endParaRPr lang="zh-TW" altLang="en-US" sz="1200" b="1" dirty="0"/>
                    </a:p>
                  </a:txBody>
                  <a:tcPr>
                    <a:solidFill>
                      <a:schemeClr val="accent2">
                        <a:lumMod val="40000"/>
                        <a:lumOff val="60000"/>
                      </a:schemeClr>
                    </a:solidFill>
                  </a:tcPr>
                </a:tc>
                <a:tc>
                  <a:txBody>
                    <a:bodyPr/>
                    <a:lstStyle/>
                    <a:p>
                      <a:pPr algn="ctr">
                        <a:lnSpc>
                          <a:spcPts val="1200"/>
                        </a:lnSpc>
                      </a:pPr>
                      <a:r>
                        <a:rPr lang="en-US" altLang="zh-TW" sz="1200" dirty="0" smtClean="0"/>
                        <a:t>49.1</a:t>
                      </a:r>
                      <a:endParaRPr lang="zh-TW" altLang="en-US" sz="1200" dirty="0"/>
                    </a:p>
                  </a:txBody>
                  <a:tcPr>
                    <a:solidFill>
                      <a:schemeClr val="accent2">
                        <a:lumMod val="40000"/>
                        <a:lumOff val="60000"/>
                      </a:schemeClr>
                    </a:solidFill>
                  </a:tcPr>
                </a:tc>
                <a:tc>
                  <a:txBody>
                    <a:bodyPr/>
                    <a:lstStyle/>
                    <a:p>
                      <a:pPr algn="ctr">
                        <a:lnSpc>
                          <a:spcPts val="1200"/>
                        </a:lnSpc>
                      </a:pPr>
                      <a:r>
                        <a:rPr lang="en-US" altLang="zh-TW" sz="1200" dirty="0" smtClean="0"/>
                        <a:t>347</a:t>
                      </a:r>
                      <a:endParaRPr lang="zh-TW" altLang="en-US" sz="1200" dirty="0"/>
                    </a:p>
                  </a:txBody>
                  <a:tcPr>
                    <a:solidFill>
                      <a:schemeClr val="accent2">
                        <a:lumMod val="40000"/>
                        <a:lumOff val="60000"/>
                      </a:schemeClr>
                    </a:solidFill>
                  </a:tcPr>
                </a:tc>
              </a:tr>
              <a:tr h="223407">
                <a:tc rowSpan="2">
                  <a:txBody>
                    <a:bodyPr/>
                    <a:lstStyle/>
                    <a:p>
                      <a:pPr>
                        <a:lnSpc>
                          <a:spcPts val="1200"/>
                        </a:lnSpc>
                      </a:pPr>
                      <a:r>
                        <a:rPr lang="en-US" altLang="zh-TW" sz="1200" b="1" dirty="0" smtClean="0"/>
                        <a:t>Type of opponent</a:t>
                      </a:r>
                      <a:endParaRPr lang="zh-TW" altLang="en-US" sz="1200" b="1" dirty="0"/>
                    </a:p>
                  </a:txBody>
                  <a:tcPr>
                    <a:solidFill>
                      <a:schemeClr val="tx2">
                        <a:lumMod val="20000"/>
                        <a:lumOff val="80000"/>
                      </a:schemeClr>
                    </a:solidFill>
                  </a:tcPr>
                </a:tc>
                <a:tc>
                  <a:txBody>
                    <a:bodyPr/>
                    <a:lstStyle/>
                    <a:p>
                      <a:pPr>
                        <a:lnSpc>
                          <a:spcPts val="1200"/>
                        </a:lnSpc>
                      </a:pPr>
                      <a:r>
                        <a:rPr lang="en-US" altLang="zh-TW" sz="1200" dirty="0" smtClean="0"/>
                        <a:t>Corporations (=1)</a:t>
                      </a:r>
                      <a:endParaRPr lang="zh-TW" altLang="en-US" sz="1200" dirty="0"/>
                    </a:p>
                  </a:txBody>
                  <a:tcPr>
                    <a:solidFill>
                      <a:schemeClr val="tx2">
                        <a:lumMod val="20000"/>
                        <a:lumOff val="80000"/>
                      </a:schemeClr>
                    </a:solidFill>
                  </a:tcPr>
                </a:tc>
                <a:tc>
                  <a:txBody>
                    <a:bodyPr/>
                    <a:lstStyle/>
                    <a:p>
                      <a:pPr algn="ctr">
                        <a:lnSpc>
                          <a:spcPts val="1200"/>
                        </a:lnSpc>
                      </a:pPr>
                      <a:r>
                        <a:rPr lang="en-US" altLang="zh-TW" sz="1200" dirty="0" smtClean="0"/>
                        <a:t>39.0</a:t>
                      </a:r>
                      <a:endParaRPr lang="zh-TW" altLang="en-US" sz="1200" dirty="0"/>
                    </a:p>
                  </a:txBody>
                  <a:tcPr>
                    <a:solidFill>
                      <a:schemeClr val="tx2">
                        <a:lumMod val="20000"/>
                        <a:lumOff val="80000"/>
                      </a:schemeClr>
                    </a:solidFill>
                  </a:tcPr>
                </a:tc>
                <a:tc>
                  <a:txBody>
                    <a:bodyPr/>
                    <a:lstStyle/>
                    <a:p>
                      <a:pPr algn="ctr">
                        <a:lnSpc>
                          <a:spcPts val="1200"/>
                        </a:lnSpc>
                      </a:pPr>
                      <a:r>
                        <a:rPr lang="en-US" altLang="zh-TW" sz="1200" dirty="0" smtClean="0"/>
                        <a:t>274</a:t>
                      </a:r>
                      <a:endParaRPr lang="zh-TW" altLang="en-US" sz="1200" dirty="0"/>
                    </a:p>
                  </a:txBody>
                  <a:tcPr>
                    <a:solidFill>
                      <a:schemeClr val="tx2">
                        <a:lumMod val="20000"/>
                        <a:lumOff val="80000"/>
                      </a:schemeClr>
                    </a:solidFill>
                  </a:tcPr>
                </a:tc>
              </a:tr>
              <a:tr h="223407">
                <a:tc vMerge="1">
                  <a:txBody>
                    <a:bodyPr/>
                    <a:lstStyle/>
                    <a:p>
                      <a:endParaRPr lang="zh-TW" altLang="en-US" sz="1400" dirty="0"/>
                    </a:p>
                  </a:txBody>
                  <a:tcPr/>
                </a:tc>
                <a:tc>
                  <a:txBody>
                    <a:bodyPr/>
                    <a:lstStyle/>
                    <a:p>
                      <a:pPr>
                        <a:lnSpc>
                          <a:spcPts val="1200"/>
                        </a:lnSpc>
                      </a:pPr>
                      <a:r>
                        <a:rPr lang="en-US" altLang="zh-TW" sz="1200" dirty="0" smtClean="0"/>
                        <a:t>Individuals</a:t>
                      </a:r>
                      <a:r>
                        <a:rPr lang="en-US" altLang="zh-TW" sz="1200" baseline="0" dirty="0" smtClean="0"/>
                        <a:t> (=0)</a:t>
                      </a:r>
                      <a:endParaRPr lang="zh-TW" altLang="en-US" sz="1200" dirty="0"/>
                    </a:p>
                  </a:txBody>
                  <a:tcPr>
                    <a:solidFill>
                      <a:schemeClr val="tx2">
                        <a:lumMod val="20000"/>
                        <a:lumOff val="80000"/>
                      </a:schemeClr>
                    </a:solidFill>
                  </a:tcPr>
                </a:tc>
                <a:tc>
                  <a:txBody>
                    <a:bodyPr/>
                    <a:lstStyle/>
                    <a:p>
                      <a:pPr algn="ctr">
                        <a:lnSpc>
                          <a:spcPts val="1200"/>
                        </a:lnSpc>
                      </a:pPr>
                      <a:r>
                        <a:rPr lang="en-US" altLang="zh-TW" sz="1200" dirty="0" smtClean="0"/>
                        <a:t>61.0</a:t>
                      </a:r>
                      <a:endParaRPr lang="zh-TW" altLang="en-US" sz="1200" dirty="0"/>
                    </a:p>
                  </a:txBody>
                  <a:tcPr>
                    <a:solidFill>
                      <a:schemeClr val="tx2">
                        <a:lumMod val="20000"/>
                        <a:lumOff val="80000"/>
                      </a:schemeClr>
                    </a:solidFill>
                  </a:tcPr>
                </a:tc>
                <a:tc>
                  <a:txBody>
                    <a:bodyPr/>
                    <a:lstStyle/>
                    <a:p>
                      <a:pPr algn="ctr">
                        <a:lnSpc>
                          <a:spcPts val="1200"/>
                        </a:lnSpc>
                      </a:pPr>
                      <a:r>
                        <a:rPr lang="en-US" altLang="zh-TW" sz="1200" dirty="0" smtClean="0"/>
                        <a:t>428</a:t>
                      </a:r>
                      <a:endParaRPr lang="zh-TW" altLang="en-US" sz="1200" dirty="0"/>
                    </a:p>
                  </a:txBody>
                  <a:tcPr>
                    <a:solidFill>
                      <a:schemeClr val="tx2">
                        <a:lumMod val="20000"/>
                        <a:lumOff val="80000"/>
                      </a:schemeClr>
                    </a:solidFill>
                  </a:tcPr>
                </a:tc>
              </a:tr>
              <a:tr h="223407">
                <a:tc rowSpan="2">
                  <a:txBody>
                    <a:bodyPr/>
                    <a:lstStyle/>
                    <a:p>
                      <a:pPr>
                        <a:lnSpc>
                          <a:spcPts val="1200"/>
                        </a:lnSpc>
                      </a:pPr>
                      <a:r>
                        <a:rPr lang="en-US" altLang="zh-TW" sz="1200" b="1" dirty="0" smtClean="0"/>
                        <a:t>Knowing opponent</a:t>
                      </a:r>
                      <a:endParaRPr lang="zh-TW" altLang="en-US" sz="1200" b="1" dirty="0"/>
                    </a:p>
                  </a:txBody>
                  <a:tcPr>
                    <a:solidFill>
                      <a:schemeClr val="tx2">
                        <a:lumMod val="20000"/>
                        <a:lumOff val="80000"/>
                      </a:schemeClr>
                    </a:solidFill>
                  </a:tcPr>
                </a:tc>
                <a:tc>
                  <a:txBody>
                    <a:bodyPr/>
                    <a:lstStyle/>
                    <a:p>
                      <a:pPr>
                        <a:lnSpc>
                          <a:spcPts val="1200"/>
                        </a:lnSpc>
                      </a:pPr>
                      <a:r>
                        <a:rPr lang="en-US" altLang="zh-TW" sz="1200" dirty="0" smtClean="0"/>
                        <a:t>Yes (=1)</a:t>
                      </a:r>
                      <a:endParaRPr lang="zh-TW" altLang="en-US" sz="1200" dirty="0"/>
                    </a:p>
                  </a:txBody>
                  <a:tcPr>
                    <a:solidFill>
                      <a:schemeClr val="tx2">
                        <a:lumMod val="20000"/>
                        <a:lumOff val="80000"/>
                      </a:schemeClr>
                    </a:solidFill>
                  </a:tcPr>
                </a:tc>
                <a:tc>
                  <a:txBody>
                    <a:bodyPr/>
                    <a:lstStyle/>
                    <a:p>
                      <a:pPr algn="ctr">
                        <a:lnSpc>
                          <a:spcPts val="1200"/>
                        </a:lnSpc>
                      </a:pPr>
                      <a:r>
                        <a:rPr lang="en-US" altLang="zh-TW" sz="1200" dirty="0" smtClean="0"/>
                        <a:t>21.6</a:t>
                      </a:r>
                      <a:endParaRPr lang="zh-TW" altLang="en-US" sz="1200" dirty="0"/>
                    </a:p>
                  </a:txBody>
                  <a:tcPr>
                    <a:solidFill>
                      <a:schemeClr val="tx2">
                        <a:lumMod val="20000"/>
                        <a:lumOff val="80000"/>
                      </a:schemeClr>
                    </a:solidFill>
                  </a:tcPr>
                </a:tc>
                <a:tc>
                  <a:txBody>
                    <a:bodyPr/>
                    <a:lstStyle/>
                    <a:p>
                      <a:pPr algn="ctr">
                        <a:lnSpc>
                          <a:spcPts val="1200"/>
                        </a:lnSpc>
                      </a:pPr>
                      <a:r>
                        <a:rPr lang="en-US" altLang="zh-TW" sz="1200" dirty="0" smtClean="0"/>
                        <a:t>153</a:t>
                      </a:r>
                      <a:endParaRPr lang="zh-TW" altLang="en-US" sz="1200" dirty="0"/>
                    </a:p>
                  </a:txBody>
                  <a:tcPr>
                    <a:solidFill>
                      <a:schemeClr val="tx2">
                        <a:lumMod val="20000"/>
                        <a:lumOff val="80000"/>
                      </a:schemeClr>
                    </a:solidFill>
                  </a:tcPr>
                </a:tc>
              </a:tr>
              <a:tr h="223407">
                <a:tc vMerge="1">
                  <a:txBody>
                    <a:bodyPr/>
                    <a:lstStyle/>
                    <a:p>
                      <a:pPr>
                        <a:lnSpc>
                          <a:spcPts val="1200"/>
                        </a:lnSpc>
                      </a:pPr>
                      <a:endParaRPr lang="zh-TW" altLang="en-US" sz="1200" dirty="0"/>
                    </a:p>
                  </a:txBody>
                  <a:tcPr/>
                </a:tc>
                <a:tc>
                  <a:txBody>
                    <a:bodyPr/>
                    <a:lstStyle/>
                    <a:p>
                      <a:pPr>
                        <a:lnSpc>
                          <a:spcPts val="1200"/>
                        </a:lnSpc>
                      </a:pPr>
                      <a:r>
                        <a:rPr lang="en-US" altLang="zh-TW" sz="1200" dirty="0" smtClean="0"/>
                        <a:t>No  (=0)</a:t>
                      </a:r>
                      <a:endParaRPr lang="zh-TW" altLang="en-US" sz="1200" dirty="0"/>
                    </a:p>
                  </a:txBody>
                  <a:tcPr>
                    <a:solidFill>
                      <a:schemeClr val="tx2">
                        <a:lumMod val="20000"/>
                        <a:lumOff val="80000"/>
                      </a:schemeClr>
                    </a:solidFill>
                  </a:tcPr>
                </a:tc>
                <a:tc>
                  <a:txBody>
                    <a:bodyPr/>
                    <a:lstStyle/>
                    <a:p>
                      <a:pPr algn="ctr">
                        <a:lnSpc>
                          <a:spcPts val="1200"/>
                        </a:lnSpc>
                      </a:pPr>
                      <a:r>
                        <a:rPr lang="en-US" altLang="zh-TW" sz="1200" dirty="0" smtClean="0"/>
                        <a:t>78.4</a:t>
                      </a:r>
                      <a:endParaRPr lang="zh-TW" altLang="en-US" sz="1200" dirty="0"/>
                    </a:p>
                  </a:txBody>
                  <a:tcPr>
                    <a:solidFill>
                      <a:schemeClr val="tx2">
                        <a:lumMod val="20000"/>
                        <a:lumOff val="80000"/>
                      </a:schemeClr>
                    </a:solidFill>
                  </a:tcPr>
                </a:tc>
                <a:tc>
                  <a:txBody>
                    <a:bodyPr/>
                    <a:lstStyle/>
                    <a:p>
                      <a:pPr algn="ctr">
                        <a:lnSpc>
                          <a:spcPts val="1200"/>
                        </a:lnSpc>
                      </a:pPr>
                      <a:r>
                        <a:rPr lang="en-US" altLang="zh-TW" sz="1200" dirty="0" smtClean="0"/>
                        <a:t>554</a:t>
                      </a:r>
                      <a:endParaRPr lang="zh-TW" altLang="en-US" sz="1200" dirty="0"/>
                    </a:p>
                  </a:txBody>
                  <a:tcPr>
                    <a:solidFill>
                      <a:schemeClr val="tx2">
                        <a:lumMod val="20000"/>
                        <a:lumOff val="80000"/>
                      </a:schemeClr>
                    </a:solidFill>
                  </a:tcPr>
                </a:tc>
              </a:tr>
              <a:tr h="223407">
                <a:tc rowSpan="2">
                  <a:txBody>
                    <a:bodyPr/>
                    <a:lstStyle/>
                    <a:p>
                      <a:pPr>
                        <a:lnSpc>
                          <a:spcPts val="1200"/>
                        </a:lnSpc>
                      </a:pPr>
                      <a:r>
                        <a:rPr lang="en-US" altLang="zh-TW" sz="1200" b="1" dirty="0" smtClean="0">
                          <a:solidFill>
                            <a:srgbClr val="FF0000"/>
                          </a:solidFill>
                        </a:rPr>
                        <a:t>Self-help strategies</a:t>
                      </a:r>
                      <a:endParaRPr lang="zh-TW" altLang="en-US" sz="1200" b="1" dirty="0">
                        <a:solidFill>
                          <a:srgbClr val="FF0000"/>
                        </a:solidFill>
                      </a:endParaRPr>
                    </a:p>
                  </a:txBody>
                  <a:tcPr>
                    <a:solidFill>
                      <a:schemeClr val="tx2">
                        <a:lumMod val="20000"/>
                        <a:lumOff val="80000"/>
                      </a:schemeClr>
                    </a:solidFill>
                  </a:tcPr>
                </a:tc>
                <a:tc>
                  <a:txBody>
                    <a:bodyPr/>
                    <a:lstStyle/>
                    <a:p>
                      <a:pPr>
                        <a:lnSpc>
                          <a:spcPts val="1200"/>
                        </a:lnSpc>
                      </a:pPr>
                      <a:r>
                        <a:rPr lang="en-US" altLang="zh-TW" sz="1200" b="1" dirty="0" smtClean="0">
                          <a:solidFill>
                            <a:srgbClr val="FF0000"/>
                          </a:solidFill>
                        </a:rPr>
                        <a:t>Yes (=1)</a:t>
                      </a:r>
                      <a:endParaRPr lang="zh-TW" altLang="en-US" sz="1200" b="1" dirty="0">
                        <a:solidFill>
                          <a:srgbClr val="FF0000"/>
                        </a:solidFill>
                      </a:endParaRPr>
                    </a:p>
                  </a:txBody>
                  <a:tcPr>
                    <a:solidFill>
                      <a:schemeClr val="tx2">
                        <a:lumMod val="20000"/>
                        <a:lumOff val="80000"/>
                      </a:schemeClr>
                    </a:solidFill>
                  </a:tcPr>
                </a:tc>
                <a:tc>
                  <a:txBody>
                    <a:bodyPr/>
                    <a:lstStyle/>
                    <a:p>
                      <a:pPr algn="ctr">
                        <a:lnSpc>
                          <a:spcPts val="1200"/>
                        </a:lnSpc>
                      </a:pPr>
                      <a:r>
                        <a:rPr lang="en-US" altLang="zh-TW" sz="1200" b="1" dirty="0" smtClean="0">
                          <a:solidFill>
                            <a:srgbClr val="FF0000"/>
                          </a:solidFill>
                        </a:rPr>
                        <a:t>62.2</a:t>
                      </a:r>
                      <a:endParaRPr lang="zh-TW" altLang="en-US" sz="1200" b="1" dirty="0">
                        <a:solidFill>
                          <a:srgbClr val="FF0000"/>
                        </a:solidFill>
                      </a:endParaRPr>
                    </a:p>
                  </a:txBody>
                  <a:tcPr>
                    <a:solidFill>
                      <a:schemeClr val="tx2">
                        <a:lumMod val="20000"/>
                        <a:lumOff val="80000"/>
                      </a:schemeClr>
                    </a:solidFill>
                  </a:tcPr>
                </a:tc>
                <a:tc>
                  <a:txBody>
                    <a:bodyPr/>
                    <a:lstStyle/>
                    <a:p>
                      <a:pPr algn="ctr">
                        <a:lnSpc>
                          <a:spcPts val="1200"/>
                        </a:lnSpc>
                      </a:pPr>
                      <a:r>
                        <a:rPr lang="en-US" altLang="zh-TW" sz="1200" b="1" dirty="0" smtClean="0">
                          <a:solidFill>
                            <a:srgbClr val="FF0000"/>
                          </a:solidFill>
                        </a:rPr>
                        <a:t>440</a:t>
                      </a:r>
                      <a:endParaRPr lang="zh-TW" altLang="en-US" sz="1200" b="1" dirty="0">
                        <a:solidFill>
                          <a:srgbClr val="FF0000"/>
                        </a:solidFill>
                      </a:endParaRPr>
                    </a:p>
                  </a:txBody>
                  <a:tcPr>
                    <a:solidFill>
                      <a:schemeClr val="tx2">
                        <a:lumMod val="20000"/>
                        <a:lumOff val="80000"/>
                      </a:schemeClr>
                    </a:solidFill>
                  </a:tcPr>
                </a:tc>
              </a:tr>
              <a:tr h="116964">
                <a:tc vMerge="1">
                  <a:txBody>
                    <a:bodyPr/>
                    <a:lstStyle/>
                    <a:p>
                      <a:pPr>
                        <a:lnSpc>
                          <a:spcPts val="1200"/>
                        </a:lnSpc>
                      </a:pPr>
                      <a:endParaRPr lang="zh-TW" altLang="en-US" sz="1200" dirty="0"/>
                    </a:p>
                  </a:txBody>
                  <a:tcPr/>
                </a:tc>
                <a:tc>
                  <a:txBody>
                    <a:bodyPr/>
                    <a:lstStyle/>
                    <a:p>
                      <a:pPr>
                        <a:lnSpc>
                          <a:spcPts val="1200"/>
                        </a:lnSpc>
                      </a:pPr>
                      <a:r>
                        <a:rPr lang="en-US" altLang="zh-TW" sz="1200" b="1" dirty="0" smtClean="0">
                          <a:solidFill>
                            <a:srgbClr val="FF0000"/>
                          </a:solidFill>
                        </a:rPr>
                        <a:t>No  (=0)</a:t>
                      </a:r>
                      <a:endParaRPr lang="zh-TW" altLang="en-US" sz="1200" b="1" dirty="0">
                        <a:solidFill>
                          <a:srgbClr val="FF0000"/>
                        </a:solidFill>
                      </a:endParaRPr>
                    </a:p>
                  </a:txBody>
                  <a:tcPr>
                    <a:solidFill>
                      <a:schemeClr val="tx2">
                        <a:lumMod val="20000"/>
                        <a:lumOff val="80000"/>
                      </a:schemeClr>
                    </a:solidFill>
                  </a:tcPr>
                </a:tc>
                <a:tc>
                  <a:txBody>
                    <a:bodyPr/>
                    <a:lstStyle/>
                    <a:p>
                      <a:pPr algn="ctr">
                        <a:lnSpc>
                          <a:spcPts val="1200"/>
                        </a:lnSpc>
                      </a:pPr>
                      <a:r>
                        <a:rPr lang="en-US" altLang="zh-TW" sz="1200" b="1" dirty="0" smtClean="0">
                          <a:solidFill>
                            <a:srgbClr val="FF0000"/>
                          </a:solidFill>
                        </a:rPr>
                        <a:t>37.8</a:t>
                      </a:r>
                      <a:endParaRPr lang="zh-TW" altLang="en-US" sz="1200" b="1" dirty="0">
                        <a:solidFill>
                          <a:srgbClr val="FF0000"/>
                        </a:solidFill>
                      </a:endParaRPr>
                    </a:p>
                  </a:txBody>
                  <a:tcPr>
                    <a:solidFill>
                      <a:schemeClr val="tx2">
                        <a:lumMod val="20000"/>
                        <a:lumOff val="80000"/>
                      </a:schemeClr>
                    </a:solidFill>
                  </a:tcPr>
                </a:tc>
                <a:tc>
                  <a:txBody>
                    <a:bodyPr/>
                    <a:lstStyle/>
                    <a:p>
                      <a:pPr algn="ctr">
                        <a:lnSpc>
                          <a:spcPts val="1200"/>
                        </a:lnSpc>
                      </a:pPr>
                      <a:r>
                        <a:rPr lang="en-US" altLang="zh-TW" sz="1200" b="1" dirty="0" smtClean="0">
                          <a:solidFill>
                            <a:srgbClr val="FF0000"/>
                          </a:solidFill>
                        </a:rPr>
                        <a:t>267</a:t>
                      </a:r>
                      <a:endParaRPr lang="zh-TW" altLang="en-US" sz="1200" b="1" dirty="0">
                        <a:solidFill>
                          <a:srgbClr val="FF0000"/>
                        </a:solidFill>
                      </a:endParaRPr>
                    </a:p>
                  </a:txBody>
                  <a:tcPr>
                    <a:solidFill>
                      <a:schemeClr val="tx2">
                        <a:lumMod val="20000"/>
                        <a:lumOff val="80000"/>
                      </a:schemeClr>
                    </a:solidFill>
                  </a:tcPr>
                </a:tc>
              </a:tr>
            </a:tbl>
          </a:graphicData>
        </a:graphic>
      </p:graphicFrame>
      <p:grpSp>
        <p:nvGrpSpPr>
          <p:cNvPr id="11" name="群組 10"/>
          <p:cNvGrpSpPr/>
          <p:nvPr/>
        </p:nvGrpSpPr>
        <p:grpSpPr>
          <a:xfrm>
            <a:off x="324546" y="404664"/>
            <a:ext cx="791070" cy="864095"/>
            <a:chOff x="115358" y="4345"/>
            <a:chExt cx="1267289" cy="1810413"/>
          </a:xfrm>
          <a:scene3d>
            <a:camera prst="orthographicFront"/>
            <a:lightRig rig="threePt" dir="t">
              <a:rot lat="0" lon="0" rev="7500000"/>
            </a:lightRig>
          </a:scene3d>
        </p:grpSpPr>
        <p:sp>
          <p:nvSpPr>
            <p:cNvPr id="12" name="＞形箭號 11"/>
            <p:cNvSpPr/>
            <p:nvPr/>
          </p:nvSpPr>
          <p:spPr>
            <a:xfrm rot="5400000">
              <a:off x="-156204" y="275908"/>
              <a:ext cx="1810413" cy="1267288"/>
            </a:xfrm>
            <a:prstGeom prst="chevron">
              <a:avLst/>
            </a:prstGeom>
            <a:sp3d prstMaterial="plastic">
              <a:bevelT w="127000" h="25400" prst="relaxedInset"/>
            </a:sp3d>
          </p:spPr>
          <p:style>
            <a:lnRef idx="0">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形箭號 4"/>
            <p:cNvSpPr/>
            <p:nvPr/>
          </p:nvSpPr>
          <p:spPr>
            <a:xfrm>
              <a:off x="115358" y="637991"/>
              <a:ext cx="1267289" cy="543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TW" b="1" kern="1200" dirty="0" smtClean="0">
                  <a:solidFill>
                    <a:schemeClr val="tx1"/>
                  </a:solidFill>
                  <a:latin typeface="Times New Roman" pitchFamily="18" charset="0"/>
                  <a:cs typeface="Times New Roman" pitchFamily="18" charset="0"/>
                </a:rPr>
                <a:t>First type</a:t>
              </a:r>
              <a:endParaRPr lang="zh-TW" altLang="en-US" b="1" kern="1200" dirty="0">
                <a:solidFill>
                  <a:schemeClr val="tx1"/>
                </a:solidFill>
                <a:latin typeface="Times New Roman" pitchFamily="18" charset="0"/>
                <a:cs typeface="Times New Roman" pitchFamily="18" charset="0"/>
              </a:endParaRPr>
            </a:p>
          </p:txBody>
        </p:sp>
      </p:grpSp>
      <p:grpSp>
        <p:nvGrpSpPr>
          <p:cNvPr id="15" name="群組 14"/>
          <p:cNvGrpSpPr/>
          <p:nvPr/>
        </p:nvGrpSpPr>
        <p:grpSpPr>
          <a:xfrm>
            <a:off x="288032" y="2348880"/>
            <a:ext cx="827584" cy="936104"/>
            <a:chOff x="1" y="1622961"/>
            <a:chExt cx="1267291" cy="1810413"/>
          </a:xfrm>
          <a:scene3d>
            <a:camera prst="orthographicFront"/>
            <a:lightRig rig="threePt" dir="t">
              <a:rot lat="0" lon="0" rev="7500000"/>
            </a:lightRig>
          </a:scene3d>
        </p:grpSpPr>
        <p:sp>
          <p:nvSpPr>
            <p:cNvPr id="19" name="＞形箭號 18"/>
            <p:cNvSpPr/>
            <p:nvPr/>
          </p:nvSpPr>
          <p:spPr>
            <a:xfrm rot="5400000">
              <a:off x="-271561" y="1894523"/>
              <a:ext cx="1810413" cy="1267289"/>
            </a:xfrm>
            <a:prstGeom prst="chevron">
              <a:avLst/>
            </a:prstGeom>
            <a:sp3d prstMaterial="plastic">
              <a:bevelT w="127000" h="25400" prst="relaxedInset"/>
            </a:sp3d>
          </p:spPr>
          <p:style>
            <a:lnRef idx="0">
              <a:schemeClr val="accent2">
                <a:hueOff val="3864684"/>
                <a:satOff val="-41326"/>
                <a:lumOff val="10784"/>
                <a:alphaOff val="0"/>
              </a:schemeClr>
            </a:lnRef>
            <a:fillRef idx="3">
              <a:schemeClr val="accent2">
                <a:hueOff val="3864684"/>
                <a:satOff val="-41326"/>
                <a:lumOff val="10784"/>
                <a:alphaOff val="0"/>
              </a:schemeClr>
            </a:fillRef>
            <a:effectRef idx="2">
              <a:schemeClr val="accent2">
                <a:hueOff val="3864684"/>
                <a:satOff val="-41326"/>
                <a:lumOff val="10784"/>
                <a:alphaOff val="0"/>
              </a:schemeClr>
            </a:effectRef>
            <a:fontRef idx="minor">
              <a:schemeClr val="lt1"/>
            </a:fontRef>
          </p:style>
        </p:sp>
        <p:sp>
          <p:nvSpPr>
            <p:cNvPr id="20" name="＞形箭號 4"/>
            <p:cNvSpPr/>
            <p:nvPr/>
          </p:nvSpPr>
          <p:spPr>
            <a:xfrm>
              <a:off x="3" y="2256607"/>
              <a:ext cx="1267289" cy="5431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TW" b="1" kern="1200" dirty="0" smtClean="0">
                  <a:solidFill>
                    <a:schemeClr val="tx1"/>
                  </a:solidFill>
                  <a:latin typeface="Times New Roman" pitchFamily="18" charset="0"/>
                  <a:cs typeface="Times New Roman" pitchFamily="18" charset="0"/>
                </a:rPr>
                <a:t>Second type</a:t>
              </a:r>
              <a:endParaRPr lang="zh-TW" altLang="en-US" b="1" kern="1200" dirty="0">
                <a:solidFill>
                  <a:schemeClr val="tx1"/>
                </a:solidFill>
                <a:latin typeface="Times New Roman" pitchFamily="18" charset="0"/>
                <a:cs typeface="Times New Roman" pitchFamily="18" charset="0"/>
              </a:endParaRPr>
            </a:p>
          </p:txBody>
        </p:sp>
      </p:grpSp>
      <p:grpSp>
        <p:nvGrpSpPr>
          <p:cNvPr id="16" name="群組 15"/>
          <p:cNvGrpSpPr/>
          <p:nvPr/>
        </p:nvGrpSpPr>
        <p:grpSpPr>
          <a:xfrm>
            <a:off x="291406" y="5165360"/>
            <a:ext cx="889008" cy="936104"/>
            <a:chOff x="-79776" y="3112259"/>
            <a:chExt cx="1299442" cy="1810413"/>
          </a:xfrm>
          <a:scene3d>
            <a:camera prst="orthographicFront"/>
            <a:lightRig rig="threePt" dir="t">
              <a:rot lat="0" lon="0" rev="7500000"/>
            </a:lightRig>
          </a:scene3d>
        </p:grpSpPr>
        <p:sp>
          <p:nvSpPr>
            <p:cNvPr id="17" name="＞形箭號 16"/>
            <p:cNvSpPr/>
            <p:nvPr/>
          </p:nvSpPr>
          <p:spPr>
            <a:xfrm rot="5400000">
              <a:off x="-319185" y="3383822"/>
              <a:ext cx="1810413" cy="1267288"/>
            </a:xfrm>
            <a:prstGeom prst="chevron">
              <a:avLst/>
            </a:prstGeom>
            <a:sp3d prstMaterial="plastic">
              <a:bevelT w="127000" h="25400" prst="relaxedInset"/>
            </a:sp3d>
          </p:spPr>
          <p:style>
            <a:lnRef idx="0">
              <a:schemeClr val="accent2">
                <a:hueOff val="7729367"/>
                <a:satOff val="-82653"/>
                <a:lumOff val="21569"/>
                <a:alphaOff val="0"/>
              </a:schemeClr>
            </a:lnRef>
            <a:fillRef idx="3">
              <a:schemeClr val="accent2">
                <a:hueOff val="7729367"/>
                <a:satOff val="-82653"/>
                <a:lumOff val="21569"/>
                <a:alphaOff val="0"/>
              </a:schemeClr>
            </a:fillRef>
            <a:effectRef idx="2">
              <a:schemeClr val="accent2">
                <a:hueOff val="7729367"/>
                <a:satOff val="-82653"/>
                <a:lumOff val="21569"/>
                <a:alphaOff val="0"/>
              </a:schemeClr>
            </a:effectRef>
            <a:fontRef idx="minor">
              <a:schemeClr val="lt1"/>
            </a:fontRef>
          </p:style>
        </p:sp>
        <p:sp>
          <p:nvSpPr>
            <p:cNvPr id="18" name="＞形箭號 6"/>
            <p:cNvSpPr/>
            <p:nvPr/>
          </p:nvSpPr>
          <p:spPr>
            <a:xfrm>
              <a:off x="-79776" y="3875221"/>
              <a:ext cx="1267288" cy="5431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TW" b="1" kern="1200" dirty="0" smtClean="0">
                  <a:solidFill>
                    <a:schemeClr val="tx1"/>
                  </a:solidFill>
                  <a:latin typeface="Times New Roman" pitchFamily="18" charset="0"/>
                  <a:cs typeface="Times New Roman" pitchFamily="18" charset="0"/>
                </a:rPr>
                <a:t>Third type</a:t>
              </a:r>
              <a:endParaRPr lang="zh-TW" altLang="en-US" b="1" kern="1200" dirty="0">
                <a:solidFill>
                  <a:schemeClr val="tx1"/>
                </a:solidFill>
                <a:latin typeface="Times New Roman" pitchFamily="18" charset="0"/>
                <a:cs typeface="Times New Roman" pitchFamily="18" charset="0"/>
              </a:endParaRPr>
            </a:p>
          </p:txBody>
        </p:sp>
      </p:grpSp>
      <p:sp>
        <p:nvSpPr>
          <p:cNvPr id="2" name="向右箭號 1"/>
          <p:cNvSpPr/>
          <p:nvPr/>
        </p:nvSpPr>
        <p:spPr>
          <a:xfrm>
            <a:off x="288031" y="6165304"/>
            <a:ext cx="827585" cy="360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I.V.</a:t>
            </a:r>
            <a:endParaRPr lang="zh-TW" altLang="en-US" dirty="0"/>
          </a:p>
        </p:txBody>
      </p:sp>
      <p:sp>
        <p:nvSpPr>
          <p:cNvPr id="3" name="日期版面配置區 2"/>
          <p:cNvSpPr>
            <a:spLocks noGrp="1"/>
          </p:cNvSpPr>
          <p:nvPr>
            <p:ph type="dt" sz="half" idx="10"/>
          </p:nvPr>
        </p:nvSpPr>
        <p:spPr/>
        <p:txBody>
          <a:bodyPr/>
          <a:lstStyle/>
          <a:p>
            <a:pPr>
              <a:defRPr/>
            </a:pPr>
            <a:fld id="{D63AD314-4EC8-4291-8FB4-45EDE05041AE}" type="datetime1">
              <a:rPr lang="zh-TW" altLang="en-US" smtClean="0"/>
              <a:t>2015/7/7</a:t>
            </a:fld>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Why Empirical Legal Studies?</a:t>
            </a:r>
            <a:endParaRPr lang="zh-TW" altLang="en-US"/>
          </a:p>
        </p:txBody>
      </p:sp>
      <p:sp>
        <p:nvSpPr>
          <p:cNvPr id="5" name="投影片編號版面配置區 4"/>
          <p:cNvSpPr>
            <a:spLocks noGrp="1"/>
          </p:cNvSpPr>
          <p:nvPr>
            <p:ph type="sldNum" sz="quarter" idx="12"/>
          </p:nvPr>
        </p:nvSpPr>
        <p:spPr/>
        <p:txBody>
          <a:bodyPr/>
          <a:lstStyle/>
          <a:p>
            <a:pPr>
              <a:defRPr/>
            </a:pPr>
            <a:fld id="{5432C112-6034-4EE4-9F15-F2CC2C6A0400}" type="slidenum">
              <a:rPr lang="zh-TW" altLang="en-US" smtClean="0"/>
              <a:pPr>
                <a:defRPr/>
              </a:pPr>
              <a:t>21</a:t>
            </a:fld>
            <a:endParaRPr lang="zh-TW" altLang="en-US"/>
          </a:p>
        </p:txBody>
      </p:sp>
    </p:spTree>
    <p:extLst>
      <p:ext uri="{BB962C8B-B14F-4D97-AF65-F5344CB8AC3E}">
        <p14:creationId xmlns:p14="http://schemas.microsoft.com/office/powerpoint/2010/main" val="3044616809"/>
      </p:ext>
    </p:extLst>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11188" y="0"/>
            <a:ext cx="7993062" cy="2603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投影片編號版面配置區 4"/>
          <p:cNvSpPr txBox="1">
            <a:spLocks noGrp="1"/>
          </p:cNvSpPr>
          <p:nvPr/>
        </p:nvSpPr>
        <p:spPr bwMode="auto">
          <a:xfrm>
            <a:off x="7039322" y="6381750"/>
            <a:ext cx="1800225" cy="287338"/>
          </a:xfrm>
          <a:prstGeom prst="rect">
            <a:avLst/>
          </a:prstGeom>
          <a:noFill/>
          <a:ln>
            <a:miter lim="800000"/>
            <a:headEnd/>
            <a:tailEnd/>
          </a:ln>
        </p:spPr>
        <p:txBody>
          <a:bodyPr lIns="45720" rIns="45720" anchor="ctr">
            <a:noAutofit/>
          </a:bodyPr>
          <a:lstStyle/>
          <a:p>
            <a:pPr algn="r">
              <a:defRPr/>
            </a:pPr>
            <a:r>
              <a:rPr kumimoji="0" lang="zh-TW" altLang="en-US" b="1" dirty="0" smtClean="0">
                <a:latin typeface="+mn-ea"/>
                <a:ea typeface="+mn-ea"/>
                <a:cs typeface="Times New Roman" pitchFamily="18" charset="0"/>
              </a:rPr>
              <a:t>                      </a:t>
            </a:r>
            <a:fld id="{13751CE6-C562-4CEA-B896-783250C3085C}" type="slidenum">
              <a:rPr kumimoji="0" lang="zh-TW" altLang="en-US" b="1" smtClean="0">
                <a:latin typeface="+mn-ea"/>
                <a:ea typeface="+mn-ea"/>
                <a:cs typeface="Times New Roman" pitchFamily="18" charset="0"/>
              </a:rPr>
              <a:pPr algn="r">
                <a:defRPr/>
              </a:pPr>
              <a:t>22</a:t>
            </a:fld>
            <a:endParaRPr kumimoji="0" lang="en-US" altLang="zh-TW" b="1" dirty="0">
              <a:latin typeface="+mn-ea"/>
              <a:ea typeface="+mn-ea"/>
              <a:cs typeface="Times New Roman" pitchFamily="18" charset="0"/>
            </a:endParaRPr>
          </a:p>
        </p:txBody>
      </p:sp>
      <p:sp>
        <p:nvSpPr>
          <p:cNvPr id="6" name="文字方塊 5"/>
          <p:cNvSpPr txBox="1"/>
          <p:nvPr/>
        </p:nvSpPr>
        <p:spPr>
          <a:xfrm>
            <a:off x="107504" y="188640"/>
            <a:ext cx="8820472" cy="897682"/>
          </a:xfrm>
          <a:prstGeom prst="rect">
            <a:avLst/>
          </a:prstGeom>
          <a:noFill/>
        </p:spPr>
        <p:txBody>
          <a:bodyPr wrap="square">
            <a:spAutoFit/>
          </a:bodyPr>
          <a:lstStyle/>
          <a:p>
            <a:pPr>
              <a:lnSpc>
                <a:spcPts val="3300"/>
              </a:lnSpc>
              <a:buClr>
                <a:srgbClr val="002060"/>
              </a:buClr>
              <a:defRPr/>
            </a:pPr>
            <a:r>
              <a:rPr lang="zh-TW" altLang="en-US" sz="2800" b="1" dirty="0" smtClean="0">
                <a:solidFill>
                  <a:srgbClr val="002060"/>
                </a:solidFill>
                <a:latin typeface="+mj-ea"/>
                <a:sym typeface="Wingdings 2"/>
              </a:rPr>
              <a:t></a:t>
            </a:r>
            <a:r>
              <a:rPr lang="en-US" altLang="zh-TW" sz="2600" b="1" dirty="0" smtClean="0">
                <a:solidFill>
                  <a:srgbClr val="002060"/>
                </a:solidFill>
                <a:latin typeface="+mj-ea"/>
                <a:sym typeface="Wingdings 2"/>
              </a:rPr>
              <a:t>An Overview of Descriptive Results</a:t>
            </a:r>
            <a:r>
              <a:rPr lang="zh-TW" altLang="en-US" sz="2600" b="1" dirty="0" smtClean="0">
                <a:solidFill>
                  <a:srgbClr val="002060"/>
                </a:solidFill>
                <a:latin typeface="+mj-ea"/>
                <a:sym typeface="Wingdings 2"/>
              </a:rPr>
              <a:t> </a:t>
            </a:r>
            <a:endParaRPr lang="en-US" altLang="zh-TW" sz="2600" b="1" dirty="0" smtClean="0">
              <a:solidFill>
                <a:srgbClr val="002060"/>
              </a:solidFill>
              <a:latin typeface="+mj-ea"/>
              <a:sym typeface="Wingdings 2"/>
            </a:endParaRPr>
          </a:p>
          <a:p>
            <a:pPr>
              <a:lnSpc>
                <a:spcPts val="3300"/>
              </a:lnSpc>
              <a:buClr>
                <a:srgbClr val="002060"/>
              </a:buClr>
              <a:defRPr/>
            </a:pPr>
            <a:r>
              <a:rPr lang="en-US" altLang="zh-TW" sz="2200" b="1" dirty="0" smtClean="0">
                <a:solidFill>
                  <a:srgbClr val="002060"/>
                </a:solidFill>
                <a:latin typeface="+mj-ea"/>
                <a:sym typeface="Wingdings 2"/>
              </a:rPr>
              <a:t>     Of the 707 respondents observed in this study</a:t>
            </a:r>
            <a:endParaRPr lang="zh-TW" altLang="en-US" sz="2200" b="1" dirty="0">
              <a:solidFill>
                <a:srgbClr val="002060"/>
              </a:solidFill>
              <a:latin typeface="+mj-ea"/>
            </a:endParaRPr>
          </a:p>
        </p:txBody>
      </p:sp>
      <p:graphicFrame>
        <p:nvGraphicFramePr>
          <p:cNvPr id="7" name="表格 6"/>
          <p:cNvGraphicFramePr>
            <a:graphicFrameLocks noGrp="1"/>
          </p:cNvGraphicFramePr>
          <p:nvPr/>
        </p:nvGraphicFramePr>
        <p:xfrm>
          <a:off x="251520" y="3997519"/>
          <a:ext cx="8640960" cy="2239793"/>
        </p:xfrm>
        <a:graphic>
          <a:graphicData uri="http://schemas.openxmlformats.org/drawingml/2006/table">
            <a:tbl>
              <a:tblPr firstRow="1" bandRow="1">
                <a:tableStyleId>{3B4B98B0-60AC-42C2-AFA5-B58CD77FA1E5}</a:tableStyleId>
              </a:tblPr>
              <a:tblGrid>
                <a:gridCol w="2160240"/>
                <a:gridCol w="1512168"/>
                <a:gridCol w="1512168"/>
                <a:gridCol w="1728192"/>
                <a:gridCol w="1728192"/>
              </a:tblGrid>
              <a:tr h="360040">
                <a:tc>
                  <a:txBody>
                    <a:bodyPr/>
                    <a:lstStyle/>
                    <a:p>
                      <a:pPr algn="ctr"/>
                      <a:r>
                        <a:rPr lang="en-US" altLang="zh-TW" sz="1300" dirty="0" smtClean="0"/>
                        <a:t>Amount of</a:t>
                      </a:r>
                      <a:r>
                        <a:rPr lang="en-US" altLang="zh-TW" sz="1300" baseline="0" dirty="0" smtClean="0"/>
                        <a:t> Loss (Claim)</a:t>
                      </a:r>
                      <a:endParaRPr lang="zh-TW" altLang="en-US" sz="1300" b="1" dirty="0"/>
                    </a:p>
                  </a:txBody>
                  <a:tcPr/>
                </a:tc>
                <a:tc>
                  <a:txBody>
                    <a:bodyPr/>
                    <a:lstStyle/>
                    <a:p>
                      <a:pPr algn="ctr"/>
                      <a:r>
                        <a:rPr lang="en-US" altLang="zh-TW" sz="1400" b="1" dirty="0" smtClean="0">
                          <a:solidFill>
                            <a:srgbClr val="0000FF"/>
                          </a:solidFill>
                        </a:rPr>
                        <a:t>Freq.(Percent)</a:t>
                      </a:r>
                      <a:endParaRPr lang="zh-TW" altLang="en-US" sz="1400" b="1" dirty="0">
                        <a:solidFill>
                          <a:srgbClr val="0000FF"/>
                        </a:solidFill>
                      </a:endParaRPr>
                    </a:p>
                  </a:txBody>
                  <a:tcPr/>
                </a:tc>
                <a:tc>
                  <a:txBody>
                    <a:bodyPr/>
                    <a:lstStyle/>
                    <a:p>
                      <a:pPr algn="ctr"/>
                      <a:r>
                        <a:rPr lang="en-US" altLang="zh-TW" sz="1400" b="1" dirty="0" smtClean="0">
                          <a:solidFill>
                            <a:srgbClr val="FF0000"/>
                          </a:solidFill>
                        </a:rPr>
                        <a:t>Claiming Rate</a:t>
                      </a:r>
                      <a:endParaRPr lang="zh-TW" altLang="en-US" sz="1400" b="1" dirty="0">
                        <a:solidFill>
                          <a:srgbClr val="FF0000"/>
                        </a:solidFill>
                      </a:endParaRPr>
                    </a:p>
                  </a:txBody>
                  <a:tcPr/>
                </a:tc>
                <a:tc>
                  <a:txBody>
                    <a:bodyPr/>
                    <a:lstStyle/>
                    <a:p>
                      <a:pPr algn="ctr"/>
                      <a:r>
                        <a:rPr lang="en-US" altLang="zh-TW" sz="1400" dirty="0" smtClean="0"/>
                        <a:t>Settlement Rate</a:t>
                      </a:r>
                      <a:endParaRPr lang="zh-TW" altLang="en-US" sz="1400" b="1" dirty="0"/>
                    </a:p>
                  </a:txBody>
                  <a:tcPr>
                    <a:gradFill>
                      <a:gsLst>
                        <a:gs pos="0">
                          <a:srgbClr val="5E9EFF"/>
                        </a:gs>
                        <a:gs pos="39999">
                          <a:srgbClr val="85C2FF"/>
                        </a:gs>
                        <a:gs pos="70000">
                          <a:srgbClr val="C4D6EB"/>
                        </a:gs>
                        <a:gs pos="100000">
                          <a:srgbClr val="FFEBFA"/>
                        </a:gs>
                      </a:gsLst>
                      <a:lin ang="5400000" scaled="0"/>
                    </a:gradFill>
                  </a:tcPr>
                </a:tc>
                <a:tc>
                  <a:txBody>
                    <a:bodyPr/>
                    <a:lstStyle/>
                    <a:p>
                      <a:pPr algn="ctr"/>
                      <a:r>
                        <a:rPr lang="en-US" altLang="zh-TW" sz="1400" dirty="0" smtClean="0">
                          <a:solidFill>
                            <a:srgbClr val="009900"/>
                          </a:solidFill>
                        </a:rPr>
                        <a:t>Litigation Rate</a:t>
                      </a:r>
                      <a:endParaRPr lang="zh-TW" altLang="en-US" sz="1400" b="1" dirty="0">
                        <a:solidFill>
                          <a:srgbClr val="009900"/>
                        </a:solidFill>
                      </a:endParaRPr>
                    </a:p>
                  </a:txBody>
                  <a:tcPr/>
                </a:tc>
              </a:tr>
              <a:tr h="374556">
                <a:tc>
                  <a:txBody>
                    <a:bodyPr/>
                    <a:lstStyle/>
                    <a:p>
                      <a:r>
                        <a:rPr lang="en-US" altLang="zh-TW" sz="1600" b="1" dirty="0" smtClean="0">
                          <a:solidFill>
                            <a:srgbClr val="FF0000"/>
                          </a:solidFill>
                        </a:rPr>
                        <a:t>Below USD 100</a:t>
                      </a:r>
                      <a:endParaRPr lang="zh-TW" altLang="en-US" sz="1600" b="1" dirty="0">
                        <a:solidFill>
                          <a:srgbClr val="FF0000"/>
                        </a:solidFill>
                      </a:endParaRPr>
                    </a:p>
                  </a:txBody>
                  <a:tcPr/>
                </a:tc>
                <a:tc>
                  <a:txBody>
                    <a:bodyPr/>
                    <a:lstStyle/>
                    <a:p>
                      <a:pPr algn="ctr"/>
                      <a:r>
                        <a:rPr lang="en-US" altLang="zh-TW" sz="1600" b="1" dirty="0" smtClean="0">
                          <a:solidFill>
                            <a:srgbClr val="0000FF"/>
                          </a:solidFill>
                        </a:rPr>
                        <a:t>296 (41.9%)</a:t>
                      </a:r>
                      <a:endParaRPr lang="zh-TW" altLang="en-US" sz="1600" b="1" dirty="0">
                        <a:solidFill>
                          <a:srgbClr val="0000FF"/>
                        </a:solidFill>
                      </a:endParaRPr>
                    </a:p>
                  </a:txBody>
                  <a:tcPr/>
                </a:tc>
                <a:tc>
                  <a:txBody>
                    <a:bodyPr/>
                    <a:lstStyle/>
                    <a:p>
                      <a:pPr algn="ctr"/>
                      <a:r>
                        <a:rPr lang="en-US" altLang="zh-TW" sz="1600" b="1" dirty="0" smtClean="0">
                          <a:solidFill>
                            <a:srgbClr val="FF0000"/>
                          </a:solidFill>
                        </a:rPr>
                        <a:t>80.7%</a:t>
                      </a:r>
                      <a:endParaRPr lang="zh-TW" altLang="en-US" sz="1600" b="1" dirty="0">
                        <a:solidFill>
                          <a:srgbClr val="FF0000"/>
                        </a:solidFill>
                      </a:endParaRPr>
                    </a:p>
                  </a:txBody>
                  <a:tcPr/>
                </a:tc>
                <a:tc>
                  <a:txBody>
                    <a:bodyPr/>
                    <a:lstStyle/>
                    <a:p>
                      <a:pPr algn="ctr"/>
                      <a:r>
                        <a:rPr lang="en-US" altLang="zh-TW" sz="1600" dirty="0" smtClean="0"/>
                        <a:t>61.9%</a:t>
                      </a:r>
                      <a:endParaRPr lang="zh-TW" altLang="en-US" sz="1600" dirty="0"/>
                    </a:p>
                  </a:txBody>
                  <a:tcPr>
                    <a:gradFill>
                      <a:gsLst>
                        <a:gs pos="0">
                          <a:srgbClr val="5E9EFF"/>
                        </a:gs>
                        <a:gs pos="39999">
                          <a:srgbClr val="85C2FF"/>
                        </a:gs>
                        <a:gs pos="70000">
                          <a:srgbClr val="C4D6EB"/>
                        </a:gs>
                        <a:gs pos="100000">
                          <a:srgbClr val="FFEBFA"/>
                        </a:gs>
                      </a:gsLst>
                      <a:lin ang="5400000" scaled="0"/>
                    </a:gradFill>
                  </a:tcPr>
                </a:tc>
                <a:tc>
                  <a:txBody>
                    <a:bodyPr/>
                    <a:lstStyle/>
                    <a:p>
                      <a:pPr algn="ctr"/>
                      <a:r>
                        <a:rPr lang="en-US" altLang="zh-TW" sz="1600" dirty="0" smtClean="0"/>
                        <a:t>1.1%</a:t>
                      </a:r>
                      <a:endParaRPr lang="zh-TW" altLang="en-US" sz="1600" dirty="0"/>
                    </a:p>
                  </a:txBody>
                  <a:tcPr/>
                </a:tc>
              </a:tr>
              <a:tr h="374556">
                <a:tc>
                  <a:txBody>
                    <a:bodyPr/>
                    <a:lstStyle/>
                    <a:p>
                      <a:r>
                        <a:rPr lang="en-US" altLang="zh-TW" sz="1600" dirty="0" smtClean="0">
                          <a:solidFill>
                            <a:srgbClr val="FF6600"/>
                          </a:solidFill>
                        </a:rPr>
                        <a:t>USD 100-499</a:t>
                      </a:r>
                      <a:endParaRPr lang="zh-TW" altLang="en-US" sz="1600" dirty="0">
                        <a:solidFill>
                          <a:srgbClr val="FF6600"/>
                        </a:solidFill>
                      </a:endParaRPr>
                    </a:p>
                  </a:txBody>
                  <a:tcPr/>
                </a:tc>
                <a:tc>
                  <a:txBody>
                    <a:bodyPr/>
                    <a:lstStyle/>
                    <a:p>
                      <a:pPr algn="ctr"/>
                      <a:r>
                        <a:rPr lang="en-US" altLang="zh-TW" sz="1600" b="1" dirty="0" smtClean="0">
                          <a:solidFill>
                            <a:srgbClr val="0000FF"/>
                          </a:solidFill>
                        </a:rPr>
                        <a:t>221 (31.3%)</a:t>
                      </a:r>
                      <a:endParaRPr lang="zh-TW" altLang="en-US" sz="1600" b="1" dirty="0">
                        <a:solidFill>
                          <a:srgbClr val="0000FF"/>
                        </a:solidFill>
                      </a:endParaRPr>
                    </a:p>
                  </a:txBody>
                  <a:tcPr/>
                </a:tc>
                <a:tc>
                  <a:txBody>
                    <a:bodyPr/>
                    <a:lstStyle/>
                    <a:p>
                      <a:pPr algn="ctr"/>
                      <a:r>
                        <a:rPr lang="en-US" altLang="zh-TW" sz="1600" b="1" dirty="0" smtClean="0">
                          <a:solidFill>
                            <a:srgbClr val="FF6600"/>
                          </a:solidFill>
                        </a:rPr>
                        <a:t>89.6%</a:t>
                      </a:r>
                      <a:endParaRPr lang="zh-TW" altLang="en-US" sz="1600" b="1" dirty="0">
                        <a:solidFill>
                          <a:srgbClr val="FF6600"/>
                        </a:solidFill>
                      </a:endParaRPr>
                    </a:p>
                  </a:txBody>
                  <a:tcPr/>
                </a:tc>
                <a:tc>
                  <a:txBody>
                    <a:bodyPr/>
                    <a:lstStyle/>
                    <a:p>
                      <a:pPr algn="ctr"/>
                      <a:r>
                        <a:rPr lang="en-US" altLang="zh-TW" sz="1600" dirty="0" smtClean="0"/>
                        <a:t>63.6%</a:t>
                      </a:r>
                      <a:endParaRPr lang="zh-TW" altLang="en-US" sz="1600" dirty="0"/>
                    </a:p>
                  </a:txBody>
                  <a:tcPr>
                    <a:gradFill>
                      <a:gsLst>
                        <a:gs pos="0">
                          <a:srgbClr val="5E9EFF"/>
                        </a:gs>
                        <a:gs pos="39999">
                          <a:srgbClr val="85C2FF"/>
                        </a:gs>
                        <a:gs pos="70000">
                          <a:srgbClr val="C4D6EB"/>
                        </a:gs>
                        <a:gs pos="100000">
                          <a:srgbClr val="FFEBFA"/>
                        </a:gs>
                      </a:gsLst>
                      <a:lin ang="5400000" scaled="0"/>
                    </a:gradFill>
                  </a:tcPr>
                </a:tc>
                <a:tc>
                  <a:txBody>
                    <a:bodyPr/>
                    <a:lstStyle/>
                    <a:p>
                      <a:pPr algn="ctr"/>
                      <a:r>
                        <a:rPr lang="en-US" altLang="zh-TW" sz="1600" dirty="0" smtClean="0"/>
                        <a:t>2.8%</a:t>
                      </a:r>
                      <a:endParaRPr lang="zh-TW" altLang="en-US" sz="1600" dirty="0"/>
                    </a:p>
                  </a:txBody>
                  <a:tcPr/>
                </a:tc>
              </a:tr>
              <a:tr h="374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solidFill>
                            <a:srgbClr val="FF6600"/>
                          </a:solidFill>
                        </a:rPr>
                        <a:t>USD</a:t>
                      </a:r>
                      <a:r>
                        <a:rPr lang="zh-TW" altLang="en-US" sz="1600" baseline="0" dirty="0" smtClean="0">
                          <a:solidFill>
                            <a:srgbClr val="FF6600"/>
                          </a:solidFill>
                        </a:rPr>
                        <a:t> </a:t>
                      </a:r>
                      <a:r>
                        <a:rPr lang="en-US" altLang="zh-TW" sz="1600" baseline="0" dirty="0" smtClean="0">
                          <a:solidFill>
                            <a:srgbClr val="FF6600"/>
                          </a:solidFill>
                        </a:rPr>
                        <a:t>500-4,999</a:t>
                      </a:r>
                      <a:endParaRPr lang="zh-TW" altLang="en-US" sz="1600" dirty="0" smtClean="0">
                        <a:solidFill>
                          <a:srgbClr val="FF6600"/>
                        </a:solidFill>
                      </a:endParaRPr>
                    </a:p>
                  </a:txBody>
                  <a:tcPr/>
                </a:tc>
                <a:tc>
                  <a:txBody>
                    <a:bodyPr/>
                    <a:lstStyle/>
                    <a:p>
                      <a:pPr algn="ctr"/>
                      <a:r>
                        <a:rPr lang="en-US" altLang="zh-TW" sz="1600" b="0" dirty="0" smtClean="0">
                          <a:solidFill>
                            <a:schemeClr val="tx1"/>
                          </a:solidFill>
                        </a:rPr>
                        <a:t>153 (21.6%)</a:t>
                      </a:r>
                      <a:endParaRPr lang="zh-TW" altLang="en-US" sz="1600" b="0" dirty="0">
                        <a:solidFill>
                          <a:schemeClr val="tx1"/>
                        </a:solidFill>
                      </a:endParaRPr>
                    </a:p>
                  </a:txBody>
                  <a:tcPr/>
                </a:tc>
                <a:tc>
                  <a:txBody>
                    <a:bodyPr/>
                    <a:lstStyle/>
                    <a:p>
                      <a:pPr algn="ctr"/>
                      <a:r>
                        <a:rPr lang="en-US" altLang="zh-TW" sz="1600" b="1" dirty="0" smtClean="0">
                          <a:solidFill>
                            <a:srgbClr val="FF6600"/>
                          </a:solidFill>
                        </a:rPr>
                        <a:t>89.5%</a:t>
                      </a:r>
                      <a:endParaRPr lang="zh-TW" altLang="en-US" sz="1600" b="1" dirty="0">
                        <a:solidFill>
                          <a:srgbClr val="FF6600"/>
                        </a:solidFill>
                      </a:endParaRPr>
                    </a:p>
                  </a:txBody>
                  <a:tcPr/>
                </a:tc>
                <a:tc>
                  <a:txBody>
                    <a:bodyPr/>
                    <a:lstStyle/>
                    <a:p>
                      <a:pPr algn="ctr"/>
                      <a:r>
                        <a:rPr lang="en-US" altLang="zh-TW" sz="1600" dirty="0" smtClean="0"/>
                        <a:t>70.1%</a:t>
                      </a:r>
                      <a:endParaRPr lang="zh-TW" altLang="en-US" sz="1600" dirty="0"/>
                    </a:p>
                  </a:txBody>
                  <a:tcPr>
                    <a:gradFill>
                      <a:gsLst>
                        <a:gs pos="0">
                          <a:srgbClr val="03D4A8"/>
                        </a:gs>
                        <a:gs pos="25000">
                          <a:srgbClr val="21D6E0"/>
                        </a:gs>
                        <a:gs pos="75000">
                          <a:srgbClr val="0087E6"/>
                        </a:gs>
                        <a:gs pos="100000">
                          <a:srgbClr val="005CBF"/>
                        </a:gs>
                      </a:gsLst>
                      <a:lin ang="5400000" scaled="0"/>
                    </a:gradFill>
                  </a:tcPr>
                </a:tc>
                <a:tc>
                  <a:txBody>
                    <a:bodyPr/>
                    <a:lstStyle/>
                    <a:p>
                      <a:pPr algn="ctr"/>
                      <a:r>
                        <a:rPr lang="en-US" altLang="zh-TW" sz="1600" dirty="0" smtClean="0"/>
                        <a:t>24.3%</a:t>
                      </a:r>
                      <a:endParaRPr lang="zh-TW" altLang="en-US" sz="1600" dirty="0"/>
                    </a:p>
                  </a:txBody>
                  <a:tcPr/>
                </a:tc>
              </a:tr>
              <a:tr h="38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solidFill>
                            <a:srgbClr val="FF6600"/>
                          </a:solidFill>
                        </a:rPr>
                        <a:t>USD</a:t>
                      </a:r>
                      <a:r>
                        <a:rPr lang="zh-TW" altLang="en-US" sz="1600" baseline="0" dirty="0" smtClean="0">
                          <a:solidFill>
                            <a:srgbClr val="FF6600"/>
                          </a:solidFill>
                        </a:rPr>
                        <a:t> </a:t>
                      </a:r>
                      <a:r>
                        <a:rPr lang="en-US" altLang="zh-TW" sz="1600" baseline="0" dirty="0" smtClean="0">
                          <a:solidFill>
                            <a:srgbClr val="FF6600"/>
                          </a:solidFill>
                        </a:rPr>
                        <a:t>5,000 and above</a:t>
                      </a:r>
                      <a:endParaRPr lang="zh-TW" altLang="en-US" sz="1600" dirty="0" smtClean="0">
                        <a:solidFill>
                          <a:srgbClr val="FF6600"/>
                        </a:solidFill>
                      </a:endParaRPr>
                    </a:p>
                  </a:txBody>
                  <a:tcPr/>
                </a:tc>
                <a:tc>
                  <a:txBody>
                    <a:bodyPr/>
                    <a:lstStyle/>
                    <a:p>
                      <a:pPr algn="ctr"/>
                      <a:r>
                        <a:rPr lang="en-US" altLang="zh-TW" sz="1600" b="0" dirty="0" smtClean="0">
                          <a:solidFill>
                            <a:schemeClr val="tx1"/>
                          </a:solidFill>
                        </a:rPr>
                        <a:t>37 (5.2%)</a:t>
                      </a:r>
                      <a:endParaRPr lang="zh-TW" altLang="en-US" sz="1600" b="0" dirty="0">
                        <a:solidFill>
                          <a:schemeClr val="tx1"/>
                        </a:solidFill>
                      </a:endParaRPr>
                    </a:p>
                  </a:txBody>
                  <a:tcPr/>
                </a:tc>
                <a:tc>
                  <a:txBody>
                    <a:bodyPr/>
                    <a:lstStyle/>
                    <a:p>
                      <a:pPr algn="ctr"/>
                      <a:r>
                        <a:rPr lang="en-US" altLang="zh-TW" sz="1600" b="1" dirty="0" smtClean="0">
                          <a:solidFill>
                            <a:srgbClr val="FF6600"/>
                          </a:solidFill>
                        </a:rPr>
                        <a:t>89.2%</a:t>
                      </a:r>
                      <a:endParaRPr lang="zh-TW" altLang="en-US" sz="1600" b="1" dirty="0">
                        <a:solidFill>
                          <a:srgbClr val="FF6600"/>
                        </a:solidFill>
                      </a:endParaRPr>
                    </a:p>
                  </a:txBody>
                  <a:tcPr/>
                </a:tc>
                <a:tc>
                  <a:txBody>
                    <a:bodyPr/>
                    <a:lstStyle/>
                    <a:p>
                      <a:pPr algn="ctr"/>
                      <a:r>
                        <a:rPr lang="en-US" altLang="zh-TW" sz="1600" dirty="0" smtClean="0"/>
                        <a:t>60.6%</a:t>
                      </a:r>
                      <a:endParaRPr lang="zh-TW" altLang="en-US" sz="1600" dirty="0"/>
                    </a:p>
                  </a:txBody>
                  <a:tcPr>
                    <a:gradFill>
                      <a:gsLst>
                        <a:gs pos="0">
                          <a:srgbClr val="5E9EFF"/>
                        </a:gs>
                        <a:gs pos="39999">
                          <a:srgbClr val="85C2FF"/>
                        </a:gs>
                        <a:gs pos="70000">
                          <a:srgbClr val="C4D6EB"/>
                        </a:gs>
                        <a:gs pos="100000">
                          <a:srgbClr val="FFEBFA"/>
                        </a:gs>
                      </a:gsLst>
                      <a:lin ang="5400000" scaled="0"/>
                    </a:gradFill>
                  </a:tcPr>
                </a:tc>
                <a:tc>
                  <a:txBody>
                    <a:bodyPr/>
                    <a:lstStyle/>
                    <a:p>
                      <a:pPr algn="ctr"/>
                      <a:r>
                        <a:rPr lang="en-US" altLang="zh-TW" sz="1600" b="1" dirty="0" smtClean="0">
                          <a:solidFill>
                            <a:srgbClr val="009900"/>
                          </a:solidFill>
                        </a:rPr>
                        <a:t>61.5%</a:t>
                      </a:r>
                      <a:endParaRPr lang="zh-TW" altLang="en-US" sz="1600" b="1" dirty="0">
                        <a:solidFill>
                          <a:srgbClr val="009900"/>
                        </a:solidFill>
                      </a:endParaRPr>
                    </a:p>
                  </a:txBody>
                  <a:tcPr/>
                </a:tc>
              </a:tr>
              <a:tr h="374556">
                <a:tc>
                  <a:txBody>
                    <a:bodyPr/>
                    <a:lstStyle/>
                    <a:p>
                      <a:r>
                        <a:rPr lang="en-US" altLang="zh-TW" sz="1600" dirty="0" smtClean="0"/>
                        <a:t>Total</a:t>
                      </a:r>
                      <a:endParaRPr lang="zh-TW" altLang="en-US" sz="1600" dirty="0"/>
                    </a:p>
                  </a:txBody>
                  <a:tcPr/>
                </a:tc>
                <a:tc>
                  <a:txBody>
                    <a:bodyPr/>
                    <a:lstStyle/>
                    <a:p>
                      <a:pPr algn="ctr"/>
                      <a:r>
                        <a:rPr lang="en-US" altLang="zh-TW" sz="1600" b="0" dirty="0" smtClean="0">
                          <a:solidFill>
                            <a:schemeClr val="tx1"/>
                          </a:solidFill>
                        </a:rPr>
                        <a:t>707 (100%)</a:t>
                      </a:r>
                      <a:endParaRPr lang="zh-TW" altLang="en-US" sz="1600" b="0" dirty="0">
                        <a:solidFill>
                          <a:schemeClr val="tx1"/>
                        </a:solidFill>
                      </a:endParaRPr>
                    </a:p>
                  </a:txBody>
                  <a:tcPr/>
                </a:tc>
                <a:tc>
                  <a:txBody>
                    <a:bodyPr/>
                    <a:lstStyle/>
                    <a:p>
                      <a:pPr algn="ctr"/>
                      <a:r>
                        <a:rPr lang="en-US" altLang="zh-TW" sz="1600" dirty="0" smtClean="0"/>
                        <a:t>85.9%</a:t>
                      </a:r>
                      <a:endParaRPr lang="zh-TW" altLang="en-US" sz="1600" dirty="0"/>
                    </a:p>
                  </a:txBody>
                  <a:tcPr/>
                </a:tc>
                <a:tc>
                  <a:txBody>
                    <a:bodyPr/>
                    <a:lstStyle/>
                    <a:p>
                      <a:pPr algn="ctr"/>
                      <a:r>
                        <a:rPr lang="en-US" altLang="zh-TW" sz="1600" dirty="0" smtClean="0"/>
                        <a:t>64.3%</a:t>
                      </a:r>
                      <a:endParaRPr lang="zh-TW" altLang="en-US" sz="1600" dirty="0"/>
                    </a:p>
                  </a:txBody>
                  <a:tcPr/>
                </a:tc>
                <a:tc>
                  <a:txBody>
                    <a:bodyPr/>
                    <a:lstStyle/>
                    <a:p>
                      <a:pPr algn="ctr"/>
                      <a:r>
                        <a:rPr lang="en-US" altLang="zh-TW" sz="1600" b="1" dirty="0" smtClean="0">
                          <a:solidFill>
                            <a:srgbClr val="009900"/>
                          </a:solidFill>
                        </a:rPr>
                        <a:t>9.7%</a:t>
                      </a:r>
                      <a:endParaRPr lang="zh-TW" altLang="en-US" sz="1600" b="1" dirty="0">
                        <a:solidFill>
                          <a:srgbClr val="009900"/>
                        </a:solidFill>
                      </a:endParaRPr>
                    </a:p>
                  </a:txBody>
                  <a:tcPr/>
                </a:tc>
              </a:tr>
            </a:tbl>
          </a:graphicData>
        </a:graphic>
      </p:graphicFrame>
      <p:graphicFrame>
        <p:nvGraphicFramePr>
          <p:cNvPr id="8" name="圖表 7"/>
          <p:cNvGraphicFramePr/>
          <p:nvPr>
            <p:extLst>
              <p:ext uri="{D42A27DB-BD31-4B8C-83A1-F6EECF244321}">
                <p14:modId xmlns:p14="http://schemas.microsoft.com/office/powerpoint/2010/main" val="728993906"/>
              </p:ext>
            </p:extLst>
          </p:nvPr>
        </p:nvGraphicFramePr>
        <p:xfrm>
          <a:off x="2483768" y="980728"/>
          <a:ext cx="6048672"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字方塊 1"/>
          <p:cNvSpPr txBox="1"/>
          <p:nvPr/>
        </p:nvSpPr>
        <p:spPr>
          <a:xfrm>
            <a:off x="107504" y="1628800"/>
            <a:ext cx="2412055" cy="13681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TW" sz="3200" b="1" dirty="0" smtClean="0">
                <a:solidFill>
                  <a:srgbClr val="FF0000"/>
                </a:solidFill>
                <a:latin typeface="Times New Roman" pitchFamily="18" charset="0"/>
                <a:cs typeface="Times New Roman" pitchFamily="18" charset="0"/>
              </a:rPr>
              <a:t>85.9% (607)</a:t>
            </a:r>
          </a:p>
          <a:p>
            <a:pPr algn="ctr"/>
            <a:r>
              <a:rPr lang="en-US" altLang="zh-TW" sz="3200" b="1" dirty="0" smtClean="0">
                <a:solidFill>
                  <a:srgbClr val="FF0000"/>
                </a:solidFill>
                <a:latin typeface="Times New Roman" pitchFamily="18" charset="0"/>
                <a:cs typeface="Times New Roman" pitchFamily="18" charset="0"/>
              </a:rPr>
              <a:t>raise </a:t>
            </a:r>
            <a:r>
              <a:rPr lang="en-US" altLang="zh-TW" sz="3200" b="1" dirty="0">
                <a:solidFill>
                  <a:srgbClr val="FF0000"/>
                </a:solidFill>
                <a:latin typeface="Times New Roman" pitchFamily="18" charset="0"/>
                <a:cs typeface="Times New Roman" pitchFamily="18" charset="0"/>
              </a:rPr>
              <a:t>a claim</a:t>
            </a:r>
            <a:endParaRPr lang="zh-TW" altLang="en-US" sz="3200" b="1" dirty="0">
              <a:solidFill>
                <a:srgbClr val="FF0000"/>
              </a:solidFill>
              <a:latin typeface="Times New Roman" pitchFamily="18" charset="0"/>
              <a:cs typeface="Times New Roman" pitchFamily="18" charset="0"/>
            </a:endParaRPr>
          </a:p>
        </p:txBody>
      </p:sp>
      <p:sp>
        <p:nvSpPr>
          <p:cNvPr id="11" name="文字方塊 10"/>
          <p:cNvSpPr txBox="1"/>
          <p:nvPr/>
        </p:nvSpPr>
        <p:spPr>
          <a:xfrm>
            <a:off x="107504" y="6251826"/>
            <a:ext cx="7128792" cy="515526"/>
          </a:xfrm>
          <a:prstGeom prst="rect">
            <a:avLst/>
          </a:prstGeom>
          <a:noFill/>
        </p:spPr>
        <p:txBody>
          <a:bodyPr wrap="square">
            <a:spAutoFit/>
          </a:bodyPr>
          <a:lstStyle/>
          <a:p>
            <a:pPr>
              <a:lnSpc>
                <a:spcPts val="3300"/>
              </a:lnSpc>
              <a:buClr>
                <a:srgbClr val="002060"/>
              </a:buClr>
              <a:defRPr/>
            </a:pPr>
            <a:r>
              <a:rPr lang="en-US" altLang="zh-TW" sz="1400" b="1" dirty="0" smtClean="0">
                <a:latin typeface="+mj-ea"/>
                <a:sym typeface="Wingdings 2"/>
              </a:rPr>
              <a:t></a:t>
            </a:r>
            <a:r>
              <a:rPr lang="en-US" altLang="zh-TW" sz="1400" b="1" dirty="0" smtClean="0">
                <a:latin typeface="+mj-ea"/>
              </a:rPr>
              <a:t>Refer to Table 2 : Descriptive Statistics on Stakes and Its Effect</a:t>
            </a:r>
            <a:endParaRPr lang="zh-TW" altLang="en-US" sz="1400" b="1" dirty="0">
              <a:latin typeface="+mj-ea"/>
            </a:endParaRPr>
          </a:p>
        </p:txBody>
      </p:sp>
      <p:sp>
        <p:nvSpPr>
          <p:cNvPr id="2" name="日期版面配置區 1"/>
          <p:cNvSpPr>
            <a:spLocks noGrp="1"/>
          </p:cNvSpPr>
          <p:nvPr>
            <p:ph type="dt" sz="half" idx="10"/>
          </p:nvPr>
        </p:nvSpPr>
        <p:spPr/>
        <p:txBody>
          <a:bodyPr/>
          <a:lstStyle/>
          <a:p>
            <a:pPr>
              <a:defRPr/>
            </a:pPr>
            <a:fld id="{BAF35B05-D908-4709-B593-D6FA6E88843E}" type="datetime1">
              <a:rPr lang="zh-TW" altLang="en-US" smtClean="0"/>
              <a:t>2015/7/7</a:t>
            </a:fld>
            <a:endParaRPr lang="zh-TW" altLang="en-US" dirty="0"/>
          </a:p>
        </p:txBody>
      </p:sp>
      <p:sp>
        <p:nvSpPr>
          <p:cNvPr id="3" name="頁尾版面配置區 2"/>
          <p:cNvSpPr>
            <a:spLocks noGrp="1"/>
          </p:cNvSpPr>
          <p:nvPr>
            <p:ph type="ftr" sz="quarter" idx="11"/>
          </p:nvPr>
        </p:nvSpPr>
        <p:spPr/>
        <p:txBody>
          <a:bodyPr/>
          <a:lstStyle/>
          <a:p>
            <a:pPr>
              <a:defRPr/>
            </a:pPr>
            <a:r>
              <a:rPr lang="en-US" altLang="zh-TW" smtClean="0"/>
              <a:t>Why Empirical Legal Studies?</a:t>
            </a:r>
            <a:endParaRPr lang="zh-TW" altLang="en-US"/>
          </a:p>
        </p:txBody>
      </p:sp>
      <p:sp>
        <p:nvSpPr>
          <p:cNvPr id="4" name="投影片編號版面配置區 3"/>
          <p:cNvSpPr>
            <a:spLocks noGrp="1"/>
          </p:cNvSpPr>
          <p:nvPr>
            <p:ph type="sldNum" sz="quarter" idx="12"/>
          </p:nvPr>
        </p:nvSpPr>
        <p:spPr/>
        <p:txBody>
          <a:bodyPr/>
          <a:lstStyle/>
          <a:p>
            <a:pPr>
              <a:defRPr/>
            </a:pPr>
            <a:fld id="{5432C112-6034-4EE4-9F15-F2CC2C6A0400}" type="slidenum">
              <a:rPr lang="zh-TW" altLang="en-US" smtClean="0"/>
              <a:pPr>
                <a:defRPr/>
              </a:pPr>
              <a:t>22</a:t>
            </a:fld>
            <a:endParaRPr lang="zh-TW" altLang="en-US"/>
          </a:p>
        </p:txBody>
      </p:sp>
    </p:spTree>
    <p:extLst>
      <p:ext uri="{BB962C8B-B14F-4D97-AF65-F5344CB8AC3E}">
        <p14:creationId xmlns:p14="http://schemas.microsoft.com/office/powerpoint/2010/main" val="1800902540"/>
      </p:ext>
    </p:extLst>
  </p:cSld>
  <p:clrMapOvr>
    <a:masterClrMapping/>
  </p:clrMapOvr>
  <p:transition>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11188" y="0"/>
            <a:ext cx="7993062" cy="2603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投影片編號版面配置區 4"/>
          <p:cNvSpPr txBox="1">
            <a:spLocks noGrp="1"/>
          </p:cNvSpPr>
          <p:nvPr/>
        </p:nvSpPr>
        <p:spPr bwMode="auto">
          <a:xfrm>
            <a:off x="7039322" y="6381750"/>
            <a:ext cx="1800225" cy="287338"/>
          </a:xfrm>
          <a:prstGeom prst="rect">
            <a:avLst/>
          </a:prstGeom>
          <a:noFill/>
          <a:ln>
            <a:miter lim="800000"/>
            <a:headEnd/>
            <a:tailEnd/>
          </a:ln>
        </p:spPr>
        <p:txBody>
          <a:bodyPr lIns="45720" rIns="45720" anchor="ctr">
            <a:noAutofit/>
          </a:bodyPr>
          <a:lstStyle/>
          <a:p>
            <a:pPr algn="r">
              <a:defRPr/>
            </a:pPr>
            <a:r>
              <a:rPr kumimoji="0" lang="zh-TW" altLang="en-US" b="1" dirty="0" smtClean="0">
                <a:latin typeface="+mn-ea"/>
                <a:ea typeface="+mn-ea"/>
                <a:cs typeface="Times New Roman" pitchFamily="18" charset="0"/>
              </a:rPr>
              <a:t>                 </a:t>
            </a:r>
            <a:fld id="{13751CE6-C562-4CEA-B896-783250C3085C}" type="slidenum">
              <a:rPr kumimoji="0" lang="zh-TW" altLang="en-US" b="1" smtClean="0">
                <a:latin typeface="+mn-ea"/>
                <a:ea typeface="+mn-ea"/>
                <a:cs typeface="Times New Roman" pitchFamily="18" charset="0"/>
              </a:rPr>
              <a:pPr algn="r">
                <a:defRPr/>
              </a:pPr>
              <a:t>23</a:t>
            </a:fld>
            <a:endParaRPr kumimoji="0" lang="en-US" altLang="zh-TW" b="1" dirty="0">
              <a:latin typeface="+mn-ea"/>
              <a:ea typeface="+mn-ea"/>
              <a:cs typeface="Times New Roman" pitchFamily="18" charset="0"/>
            </a:endParaRPr>
          </a:p>
        </p:txBody>
      </p:sp>
      <p:sp>
        <p:nvSpPr>
          <p:cNvPr id="6" name="文字方塊 5"/>
          <p:cNvSpPr txBox="1"/>
          <p:nvPr/>
        </p:nvSpPr>
        <p:spPr>
          <a:xfrm>
            <a:off x="107504" y="332656"/>
            <a:ext cx="8820472" cy="515526"/>
          </a:xfrm>
          <a:prstGeom prst="rect">
            <a:avLst/>
          </a:prstGeom>
          <a:noFill/>
        </p:spPr>
        <p:txBody>
          <a:bodyPr wrap="square">
            <a:spAutoFit/>
          </a:bodyPr>
          <a:lstStyle/>
          <a:p>
            <a:pPr>
              <a:lnSpc>
                <a:spcPts val="3300"/>
              </a:lnSpc>
              <a:buClr>
                <a:srgbClr val="002060"/>
              </a:buClr>
              <a:defRPr/>
            </a:pPr>
            <a:r>
              <a:rPr lang="zh-TW" altLang="en-US" sz="2800" b="1" dirty="0" smtClean="0">
                <a:solidFill>
                  <a:srgbClr val="002060"/>
                </a:solidFill>
                <a:latin typeface="+mj-ea"/>
                <a:sym typeface="Wingdings 2"/>
              </a:rPr>
              <a:t> </a:t>
            </a:r>
            <a:r>
              <a:rPr lang="en-US" altLang="zh-TW" sz="2800" b="1" dirty="0" smtClean="0">
                <a:solidFill>
                  <a:srgbClr val="002060"/>
                </a:solidFill>
                <a:latin typeface="+mj-ea"/>
                <a:sym typeface="Wingdings 2"/>
              </a:rPr>
              <a:t>Econometric Analyses</a:t>
            </a:r>
            <a:endParaRPr lang="zh-TW" altLang="en-US" sz="2800" b="1" dirty="0">
              <a:solidFill>
                <a:srgbClr val="002060"/>
              </a:solidFill>
              <a:latin typeface="+mj-ea"/>
            </a:endParaRPr>
          </a:p>
        </p:txBody>
      </p:sp>
      <p:graphicFrame>
        <p:nvGraphicFramePr>
          <p:cNvPr id="5" name="表格 4"/>
          <p:cNvGraphicFramePr>
            <a:graphicFrameLocks noGrp="1"/>
          </p:cNvGraphicFramePr>
          <p:nvPr>
            <p:extLst>
              <p:ext uri="{D42A27DB-BD31-4B8C-83A1-F6EECF244321}">
                <p14:modId xmlns:p14="http://schemas.microsoft.com/office/powerpoint/2010/main" val="3261852624"/>
              </p:ext>
            </p:extLst>
          </p:nvPr>
        </p:nvGraphicFramePr>
        <p:xfrm>
          <a:off x="366625" y="836712"/>
          <a:ext cx="8424935" cy="5425440"/>
        </p:xfrm>
        <a:graphic>
          <a:graphicData uri="http://schemas.openxmlformats.org/drawingml/2006/table">
            <a:tbl>
              <a:tblPr firstRow="1" bandRow="1">
                <a:tableStyleId>{C083E6E3-FA7D-4D7B-A595-EF9225AFEA82}</a:tableStyleId>
              </a:tblPr>
              <a:tblGrid>
                <a:gridCol w="4017933"/>
                <a:gridCol w="2160240"/>
                <a:gridCol w="2246762"/>
              </a:tblGrid>
              <a:tr h="0">
                <a:tc>
                  <a:txBody>
                    <a:bodyPr/>
                    <a:lstStyle/>
                    <a:p>
                      <a:pPr>
                        <a:lnSpc>
                          <a:spcPts val="1200"/>
                        </a:lnSpc>
                      </a:pPr>
                      <a:endParaRPr lang="zh-TW" altLang="en-US" sz="1200" b="1" dirty="0"/>
                    </a:p>
                  </a:txBody>
                  <a:tcPr/>
                </a:tc>
                <a:tc>
                  <a:txBody>
                    <a:bodyPr/>
                    <a:lstStyle/>
                    <a:p>
                      <a:pPr>
                        <a:lnSpc>
                          <a:spcPts val="1200"/>
                        </a:lnSpc>
                      </a:pPr>
                      <a:r>
                        <a:rPr lang="en-US" altLang="zh-TW" sz="1200" dirty="0" smtClean="0"/>
                        <a:t>Claiming (yes=1</a:t>
                      </a:r>
                      <a:r>
                        <a:rPr lang="en-US" altLang="zh-TW" sz="1200" baseline="0" dirty="0" smtClean="0"/>
                        <a:t> ;no=0</a:t>
                      </a:r>
                      <a:r>
                        <a:rPr lang="en-US" altLang="zh-TW" sz="1200" dirty="0" smtClean="0"/>
                        <a:t>)</a:t>
                      </a:r>
                    </a:p>
                    <a:p>
                      <a:pPr>
                        <a:lnSpc>
                          <a:spcPts val="1200"/>
                        </a:lnSpc>
                      </a:pPr>
                      <a:r>
                        <a:rPr lang="en-US" altLang="zh-TW" sz="1200" dirty="0" smtClean="0"/>
                        <a:t>Equation 1</a:t>
                      </a:r>
                      <a:endParaRPr lang="zh-TW" altLang="en-US" sz="1200" dirty="0"/>
                    </a:p>
                  </a:txBody>
                  <a:tcPr>
                    <a:solidFill>
                      <a:schemeClr val="accent1">
                        <a:lumMod val="40000"/>
                        <a:lumOff val="60000"/>
                      </a:schemeClr>
                    </a:solidFill>
                  </a:tcPr>
                </a:tc>
                <a:tc>
                  <a:txBody>
                    <a:bodyPr/>
                    <a:lstStyle/>
                    <a:p>
                      <a:pPr>
                        <a:lnSpc>
                          <a:spcPts val="1200"/>
                        </a:lnSpc>
                      </a:pPr>
                      <a:r>
                        <a:rPr lang="en-US" altLang="zh-TW" sz="1200" dirty="0" smtClean="0"/>
                        <a:t>Settlement (yes=1</a:t>
                      </a:r>
                      <a:r>
                        <a:rPr lang="en-US" altLang="zh-TW" sz="1200" baseline="0" dirty="0" smtClean="0"/>
                        <a:t> ;no=0</a:t>
                      </a:r>
                      <a:r>
                        <a:rPr lang="en-US" altLang="zh-TW" sz="1200" dirty="0" smtClean="0"/>
                        <a:t>)</a:t>
                      </a:r>
                    </a:p>
                    <a:p>
                      <a:pPr>
                        <a:lnSpc>
                          <a:spcPts val="1200"/>
                        </a:lnSpc>
                      </a:pPr>
                      <a:r>
                        <a:rPr lang="en-US" altLang="zh-TW" sz="1200" dirty="0" smtClean="0"/>
                        <a:t>Equation 2</a:t>
                      </a:r>
                      <a:endParaRPr lang="zh-TW" altLang="en-US" sz="1200" dirty="0" smtClean="0"/>
                    </a:p>
                  </a:txBody>
                  <a:tcPr>
                    <a:solidFill>
                      <a:schemeClr val="accent3">
                        <a:lumMod val="60000"/>
                        <a:lumOff val="40000"/>
                      </a:schemeClr>
                    </a:solidFill>
                  </a:tcPr>
                </a:tc>
              </a:tr>
              <a:tr h="123592">
                <a:tc>
                  <a:txBody>
                    <a:bodyPr/>
                    <a:lstStyle/>
                    <a:p>
                      <a:pPr>
                        <a:lnSpc>
                          <a:spcPts val="1200"/>
                        </a:lnSpc>
                      </a:pPr>
                      <a:r>
                        <a:rPr lang="en-US" altLang="zh-TW" sz="1200" b="0" dirty="0" smtClean="0"/>
                        <a:t>Self-help Strategies (yes=1)</a:t>
                      </a:r>
                      <a:endParaRPr lang="zh-TW" altLang="en-US" sz="1200" b="0" dirty="0"/>
                    </a:p>
                  </a:txBody>
                  <a:tcPr/>
                </a:tc>
                <a:tc>
                  <a:txBody>
                    <a:bodyPr/>
                    <a:lstStyle/>
                    <a:p>
                      <a:pPr>
                        <a:lnSpc>
                          <a:spcPts val="1200"/>
                        </a:lnSpc>
                      </a:pPr>
                      <a:r>
                        <a:rPr lang="en-US" altLang="zh-TW" sz="1200" dirty="0" smtClean="0"/>
                        <a:t>  0.368   (0.132)    ***</a:t>
                      </a:r>
                      <a:endParaRPr lang="zh-TW" altLang="en-US" sz="1200" dirty="0"/>
                    </a:p>
                  </a:txBody>
                  <a:tcPr>
                    <a:solidFill>
                      <a:schemeClr val="accent1">
                        <a:lumMod val="40000"/>
                        <a:lumOff val="60000"/>
                      </a:schemeClr>
                    </a:solidFill>
                  </a:tcPr>
                </a:tc>
                <a:tc>
                  <a:txBody>
                    <a:bodyPr/>
                    <a:lstStyle/>
                    <a:p>
                      <a:pPr>
                        <a:lnSpc>
                          <a:spcPts val="1200"/>
                        </a:lnSpc>
                      </a:pPr>
                      <a:endParaRPr lang="zh-TW" altLang="en-US" sz="1200" dirty="0"/>
                    </a:p>
                  </a:txBody>
                  <a:tcPr>
                    <a:solidFill>
                      <a:schemeClr val="accent3">
                        <a:lumMod val="60000"/>
                        <a:lumOff val="40000"/>
                      </a:schemeClr>
                    </a:solidFill>
                  </a:tcPr>
                </a:tc>
              </a:tr>
              <a:tr h="0">
                <a:tc>
                  <a:txBody>
                    <a:bodyPr/>
                    <a:lstStyle/>
                    <a:p>
                      <a:pPr>
                        <a:lnSpc>
                          <a:spcPts val="1200"/>
                        </a:lnSpc>
                      </a:pPr>
                      <a:r>
                        <a:rPr lang="en-US" altLang="zh-TW" sz="1200" b="0" dirty="0" smtClean="0"/>
                        <a:t>Amount of</a:t>
                      </a:r>
                      <a:r>
                        <a:rPr lang="en-US" altLang="zh-TW" sz="1200" b="0" baseline="0" dirty="0" smtClean="0"/>
                        <a:t> Claim (logarithm)</a:t>
                      </a:r>
                      <a:endParaRPr lang="zh-TW" altLang="en-US" sz="1200" b="0" dirty="0"/>
                    </a:p>
                  </a:txBody>
                  <a:tcPr/>
                </a:tc>
                <a:tc>
                  <a:txBody>
                    <a:bodyPr/>
                    <a:lstStyle/>
                    <a:p>
                      <a:pPr>
                        <a:lnSpc>
                          <a:spcPts val="1200"/>
                        </a:lnSpc>
                      </a:pPr>
                      <a:r>
                        <a:rPr lang="en-US" altLang="zh-TW" sz="1200" b="1" dirty="0" smtClean="0">
                          <a:solidFill>
                            <a:srgbClr val="FF0000"/>
                          </a:solidFill>
                        </a:rPr>
                        <a:t>  0.370   (0.134)    ***</a:t>
                      </a:r>
                      <a:endParaRPr lang="zh-TW" altLang="en-US" sz="1200" b="1" dirty="0">
                        <a:solidFill>
                          <a:srgbClr val="FF0000"/>
                        </a:solidFill>
                      </a:endParaRPr>
                    </a:p>
                  </a:txBody>
                  <a:tcPr>
                    <a:solidFill>
                      <a:schemeClr val="accent1">
                        <a:lumMod val="40000"/>
                        <a:lumOff val="60000"/>
                      </a:schemeClr>
                    </a:solidFill>
                  </a:tcPr>
                </a:tc>
                <a:tc>
                  <a:txBody>
                    <a:bodyPr/>
                    <a:lstStyle/>
                    <a:p>
                      <a:pPr>
                        <a:lnSpc>
                          <a:spcPts val="1200"/>
                        </a:lnSpc>
                      </a:pPr>
                      <a:r>
                        <a:rPr lang="en-US" altLang="zh-TW" sz="1200" b="1" baseline="0" dirty="0" smtClean="0">
                          <a:solidFill>
                            <a:srgbClr val="FF0000"/>
                          </a:solidFill>
                        </a:rPr>
                        <a:t>  0.238   (0.141)     *</a:t>
                      </a:r>
                      <a:endParaRPr lang="zh-TW" altLang="en-US" sz="1200" b="1" dirty="0">
                        <a:solidFill>
                          <a:srgbClr val="FF0000"/>
                        </a:solidFill>
                      </a:endParaRPr>
                    </a:p>
                  </a:txBody>
                  <a:tcPr>
                    <a:solidFill>
                      <a:schemeClr val="accent3">
                        <a:lumMod val="60000"/>
                        <a:lumOff val="40000"/>
                      </a:schemeClr>
                    </a:solidFill>
                  </a:tcPr>
                </a:tc>
              </a:tr>
              <a:tr h="139968">
                <a:tc>
                  <a:txBody>
                    <a:bodyPr/>
                    <a:lstStyle/>
                    <a:p>
                      <a:pPr>
                        <a:lnSpc>
                          <a:spcPts val="1200"/>
                        </a:lnSpc>
                      </a:pPr>
                      <a:r>
                        <a:rPr lang="en-US" altLang="zh-TW" sz="1200" b="0" dirty="0" smtClean="0"/>
                        <a:t>Amount of Claim (square of logarithm)</a:t>
                      </a:r>
                      <a:endParaRPr lang="zh-TW" altLang="en-US" sz="1200" b="0" dirty="0"/>
                    </a:p>
                  </a:txBody>
                  <a:tcPr/>
                </a:tc>
                <a:tc>
                  <a:txBody>
                    <a:bodyPr/>
                    <a:lstStyle/>
                    <a:p>
                      <a:pPr>
                        <a:lnSpc>
                          <a:spcPts val="1200"/>
                        </a:lnSpc>
                      </a:pPr>
                      <a:r>
                        <a:rPr lang="en-US" altLang="zh-TW" sz="1200" b="1" dirty="0" smtClean="0">
                          <a:solidFill>
                            <a:srgbClr val="FF0000"/>
                          </a:solidFill>
                        </a:rPr>
                        <a:t>-0.018    (0.008)    **</a:t>
                      </a:r>
                      <a:endParaRPr lang="zh-TW" altLang="en-US" sz="1200" b="1" dirty="0">
                        <a:solidFill>
                          <a:srgbClr val="FF0000"/>
                        </a:solidFill>
                      </a:endParaRPr>
                    </a:p>
                  </a:txBody>
                  <a:tcPr>
                    <a:solidFill>
                      <a:schemeClr val="accent1">
                        <a:lumMod val="40000"/>
                        <a:lumOff val="60000"/>
                      </a:schemeClr>
                    </a:solidFill>
                  </a:tcPr>
                </a:tc>
                <a:tc>
                  <a:txBody>
                    <a:bodyPr/>
                    <a:lstStyle/>
                    <a:p>
                      <a:pPr>
                        <a:lnSpc>
                          <a:spcPts val="1200"/>
                        </a:lnSpc>
                      </a:pPr>
                      <a:r>
                        <a:rPr lang="en-US" altLang="zh-TW" sz="1200" b="1" dirty="0" smtClean="0">
                          <a:solidFill>
                            <a:srgbClr val="FF0000"/>
                          </a:solidFill>
                        </a:rPr>
                        <a:t>-0.017    (0.008)   **</a:t>
                      </a:r>
                      <a:endParaRPr lang="zh-TW" altLang="en-US" sz="1200" b="1" dirty="0">
                        <a:solidFill>
                          <a:srgbClr val="FF0000"/>
                        </a:solidFill>
                      </a:endParaRPr>
                    </a:p>
                  </a:txBody>
                  <a:tcPr>
                    <a:solidFill>
                      <a:schemeClr val="accent3">
                        <a:lumMod val="60000"/>
                        <a:lumOff val="40000"/>
                      </a:schemeClr>
                    </a:solidFill>
                  </a:tcPr>
                </a:tc>
              </a:tr>
              <a:tr h="0">
                <a:tc>
                  <a:txBody>
                    <a:bodyPr/>
                    <a:lstStyle/>
                    <a:p>
                      <a:pPr>
                        <a:lnSpc>
                          <a:spcPts val="1200"/>
                        </a:lnSpc>
                      </a:pPr>
                      <a:r>
                        <a:rPr lang="en-US" altLang="zh-TW" sz="1200" b="1" dirty="0" smtClean="0">
                          <a:solidFill>
                            <a:srgbClr val="0000FF"/>
                          </a:solidFill>
                        </a:rPr>
                        <a:t>Gender (male=1)</a:t>
                      </a:r>
                      <a:endParaRPr lang="zh-TW" altLang="en-US" sz="1200" b="1" dirty="0">
                        <a:solidFill>
                          <a:srgbClr val="0000FF"/>
                        </a:solidFill>
                      </a:endParaRPr>
                    </a:p>
                  </a:txBody>
                  <a:tcPr/>
                </a:tc>
                <a:tc>
                  <a:txBody>
                    <a:bodyPr/>
                    <a:lstStyle/>
                    <a:p>
                      <a:pPr>
                        <a:lnSpc>
                          <a:spcPts val="1200"/>
                        </a:lnSpc>
                      </a:pPr>
                      <a:r>
                        <a:rPr lang="en-US" altLang="zh-TW" sz="1200" dirty="0" smtClean="0"/>
                        <a:t>-0.323    (0.128)     **</a:t>
                      </a:r>
                      <a:endParaRPr lang="zh-TW" altLang="en-US" sz="1200" dirty="0"/>
                    </a:p>
                  </a:txBody>
                  <a:tcPr>
                    <a:solidFill>
                      <a:schemeClr val="accent1">
                        <a:lumMod val="40000"/>
                        <a:lumOff val="60000"/>
                      </a:schemeClr>
                    </a:solidFill>
                  </a:tcPr>
                </a:tc>
                <a:tc>
                  <a:txBody>
                    <a:bodyPr/>
                    <a:lstStyle/>
                    <a:p>
                      <a:pPr>
                        <a:lnSpc>
                          <a:spcPts val="1200"/>
                        </a:lnSpc>
                      </a:pPr>
                      <a:r>
                        <a:rPr lang="en-US" altLang="zh-TW" sz="1200" dirty="0" smtClean="0"/>
                        <a:t>  0.149    (0.124)</a:t>
                      </a:r>
                      <a:endParaRPr lang="zh-TW" altLang="en-US" sz="1200" dirty="0"/>
                    </a:p>
                  </a:txBody>
                  <a:tcPr>
                    <a:solidFill>
                      <a:schemeClr val="accent3">
                        <a:lumMod val="60000"/>
                        <a:lumOff val="40000"/>
                      </a:schemeClr>
                    </a:solidFill>
                  </a:tcPr>
                </a:tc>
              </a:tr>
              <a:tr h="0">
                <a:tc>
                  <a:txBody>
                    <a:bodyPr/>
                    <a:lstStyle/>
                    <a:p>
                      <a:pPr>
                        <a:lnSpc>
                          <a:spcPts val="1200"/>
                        </a:lnSpc>
                      </a:pPr>
                      <a:r>
                        <a:rPr lang="en-US" altLang="zh-TW" sz="1200" b="1" dirty="0" smtClean="0">
                          <a:solidFill>
                            <a:srgbClr val="0000FF"/>
                          </a:solidFill>
                        </a:rPr>
                        <a:t>Age (logarithm)</a:t>
                      </a:r>
                      <a:endParaRPr lang="zh-TW" altLang="en-US" sz="1200" b="1" dirty="0">
                        <a:solidFill>
                          <a:srgbClr val="0000FF"/>
                        </a:solidFill>
                      </a:endParaRPr>
                    </a:p>
                  </a:txBody>
                  <a:tcPr/>
                </a:tc>
                <a:tc>
                  <a:txBody>
                    <a:bodyPr/>
                    <a:lstStyle/>
                    <a:p>
                      <a:pPr>
                        <a:lnSpc>
                          <a:spcPts val="1200"/>
                        </a:lnSpc>
                      </a:pPr>
                      <a:r>
                        <a:rPr lang="en-US" altLang="zh-TW" sz="1200" dirty="0" smtClean="0"/>
                        <a:t>-0.343    (0.217)</a:t>
                      </a:r>
                      <a:endParaRPr lang="zh-TW" altLang="en-US" sz="1200" dirty="0"/>
                    </a:p>
                  </a:txBody>
                  <a:tcPr>
                    <a:solidFill>
                      <a:schemeClr val="accent1">
                        <a:lumMod val="40000"/>
                        <a:lumOff val="60000"/>
                      </a:schemeClr>
                    </a:solidFill>
                  </a:tcPr>
                </a:tc>
                <a:tc>
                  <a:txBody>
                    <a:bodyPr/>
                    <a:lstStyle/>
                    <a:p>
                      <a:pPr>
                        <a:lnSpc>
                          <a:spcPts val="1200"/>
                        </a:lnSpc>
                      </a:pPr>
                      <a:r>
                        <a:rPr lang="en-US" altLang="zh-TW" sz="1200" dirty="0" smtClean="0"/>
                        <a:t>-0.168    (0.213)</a:t>
                      </a:r>
                      <a:endParaRPr lang="zh-TW" altLang="en-US" sz="1200" dirty="0"/>
                    </a:p>
                  </a:txBody>
                  <a:tcPr>
                    <a:solidFill>
                      <a:schemeClr val="accent3">
                        <a:lumMod val="60000"/>
                        <a:lumOff val="40000"/>
                      </a:schemeClr>
                    </a:solidFill>
                  </a:tcPr>
                </a:tc>
              </a:tr>
              <a:tr h="128528">
                <a:tc>
                  <a:txBody>
                    <a:bodyPr/>
                    <a:lstStyle/>
                    <a:p>
                      <a:pPr>
                        <a:lnSpc>
                          <a:spcPts val="1200"/>
                        </a:lnSpc>
                      </a:pPr>
                      <a:r>
                        <a:rPr lang="en-US" altLang="zh-TW" sz="1200" b="1" dirty="0" smtClean="0">
                          <a:solidFill>
                            <a:srgbClr val="0000FF"/>
                          </a:solidFill>
                        </a:rPr>
                        <a:t>Education (without high school as reference)</a:t>
                      </a:r>
                      <a:endParaRPr lang="zh-TW" altLang="en-US" sz="1200" b="1" dirty="0">
                        <a:solidFill>
                          <a:srgbClr val="0000FF"/>
                        </a:solidFill>
                      </a:endParaRPr>
                    </a:p>
                  </a:txBody>
                  <a:tcPr/>
                </a:tc>
                <a:tc>
                  <a:txBody>
                    <a:bodyPr/>
                    <a:lstStyle/>
                    <a:p>
                      <a:pPr>
                        <a:lnSpc>
                          <a:spcPts val="1200"/>
                        </a:lnSpc>
                      </a:pPr>
                      <a:endParaRPr lang="zh-TW" altLang="en-US" sz="1200" dirty="0"/>
                    </a:p>
                  </a:txBody>
                  <a:tcPr>
                    <a:solidFill>
                      <a:schemeClr val="accent1">
                        <a:lumMod val="40000"/>
                        <a:lumOff val="60000"/>
                      </a:schemeClr>
                    </a:solidFill>
                  </a:tcPr>
                </a:tc>
                <a:tc>
                  <a:txBody>
                    <a:bodyPr/>
                    <a:lstStyle/>
                    <a:p>
                      <a:pPr>
                        <a:lnSpc>
                          <a:spcPts val="1200"/>
                        </a:lnSpc>
                      </a:pPr>
                      <a:endParaRPr lang="zh-TW" altLang="en-US" sz="1200" dirty="0"/>
                    </a:p>
                  </a:txBody>
                  <a:tcPr>
                    <a:solidFill>
                      <a:schemeClr val="accent3">
                        <a:lumMod val="60000"/>
                        <a:lumOff val="40000"/>
                      </a:schemeClr>
                    </a:solidFill>
                  </a:tcPr>
                </a:tc>
              </a:tr>
              <a:tr h="0">
                <a:tc>
                  <a:txBody>
                    <a:bodyPr/>
                    <a:lstStyle/>
                    <a:p>
                      <a:pPr>
                        <a:lnSpc>
                          <a:spcPts val="1200"/>
                        </a:lnSpc>
                      </a:pPr>
                      <a:r>
                        <a:rPr lang="zh-TW" altLang="en-US" sz="1200" b="1" dirty="0" smtClean="0">
                          <a:solidFill>
                            <a:srgbClr val="0000FF"/>
                          </a:solidFill>
                        </a:rPr>
                        <a:t>　　</a:t>
                      </a:r>
                      <a:r>
                        <a:rPr lang="en-US" altLang="zh-TW" sz="1200" b="1" dirty="0" smtClean="0">
                          <a:solidFill>
                            <a:srgbClr val="0000FF"/>
                          </a:solidFill>
                        </a:rPr>
                        <a:t>High School</a:t>
                      </a:r>
                      <a:endParaRPr lang="zh-TW" altLang="en-US" sz="1200" b="1" dirty="0">
                        <a:solidFill>
                          <a:srgbClr val="0000FF"/>
                        </a:solidFill>
                      </a:endParaRPr>
                    </a:p>
                  </a:txBody>
                  <a:tcPr/>
                </a:tc>
                <a:tc>
                  <a:txBody>
                    <a:bodyPr/>
                    <a:lstStyle/>
                    <a:p>
                      <a:pPr>
                        <a:lnSpc>
                          <a:spcPts val="1200"/>
                        </a:lnSpc>
                      </a:pPr>
                      <a:r>
                        <a:rPr lang="en-US" altLang="zh-TW" sz="1200" dirty="0" smtClean="0"/>
                        <a:t>  0.385   (0.188)     **</a:t>
                      </a:r>
                      <a:endParaRPr lang="zh-TW" altLang="en-US" sz="1200" dirty="0"/>
                    </a:p>
                  </a:txBody>
                  <a:tcPr>
                    <a:solidFill>
                      <a:schemeClr val="accent1">
                        <a:lumMod val="40000"/>
                        <a:lumOff val="60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altLang="zh-TW" sz="1200" dirty="0" smtClean="0"/>
                        <a:t>-0.001   (0.196)</a:t>
                      </a:r>
                      <a:endParaRPr lang="zh-TW" altLang="en-US" sz="1200" dirty="0"/>
                    </a:p>
                  </a:txBody>
                  <a:tcPr>
                    <a:solidFill>
                      <a:schemeClr val="accent3">
                        <a:lumMod val="60000"/>
                        <a:lumOff val="40000"/>
                      </a:schemeClr>
                    </a:solidFill>
                  </a:tcPr>
                </a:tc>
              </a:tr>
              <a:tr h="144904">
                <a:tc>
                  <a:txBody>
                    <a:bodyPr/>
                    <a:lstStyle/>
                    <a:p>
                      <a:pPr>
                        <a:lnSpc>
                          <a:spcPts val="1200"/>
                        </a:lnSpc>
                      </a:pPr>
                      <a:r>
                        <a:rPr lang="zh-TW" altLang="en-US" sz="1200" b="1" dirty="0" smtClean="0">
                          <a:solidFill>
                            <a:srgbClr val="0000FF"/>
                          </a:solidFill>
                        </a:rPr>
                        <a:t>　　</a:t>
                      </a:r>
                      <a:r>
                        <a:rPr lang="en-US" altLang="zh-TW" sz="1200" b="1" dirty="0" smtClean="0">
                          <a:solidFill>
                            <a:srgbClr val="0000FF"/>
                          </a:solidFill>
                        </a:rPr>
                        <a:t>College and Above</a:t>
                      </a:r>
                      <a:endParaRPr lang="zh-TW" altLang="en-US" sz="1200" b="1" dirty="0">
                        <a:solidFill>
                          <a:srgbClr val="0000FF"/>
                        </a:solidFill>
                      </a:endParaRPr>
                    </a:p>
                  </a:txBody>
                  <a:tcPr/>
                </a:tc>
                <a:tc>
                  <a:txBody>
                    <a:bodyPr/>
                    <a:lstStyle/>
                    <a:p>
                      <a:pPr>
                        <a:lnSpc>
                          <a:spcPts val="1200"/>
                        </a:lnSpc>
                      </a:pPr>
                      <a:r>
                        <a:rPr lang="en-US" altLang="zh-TW" sz="1200" dirty="0" smtClean="0"/>
                        <a:t>  0.375   </a:t>
                      </a:r>
                      <a:r>
                        <a:rPr lang="zh-TW" altLang="en-US" sz="1200" baseline="0" dirty="0" smtClean="0"/>
                        <a:t> </a:t>
                      </a:r>
                      <a:r>
                        <a:rPr lang="en-US" altLang="zh-TW" sz="1200" dirty="0" smtClean="0"/>
                        <a:t>(0.218)      *</a:t>
                      </a:r>
                      <a:endParaRPr lang="zh-TW" altLang="en-US" sz="1200" dirty="0"/>
                    </a:p>
                  </a:txBody>
                  <a:tcPr>
                    <a:solidFill>
                      <a:schemeClr val="accent1">
                        <a:lumMod val="40000"/>
                        <a:lumOff val="60000"/>
                      </a:schemeClr>
                    </a:solidFill>
                  </a:tcPr>
                </a:tc>
                <a:tc>
                  <a:txBody>
                    <a:bodyPr/>
                    <a:lstStyle/>
                    <a:p>
                      <a:pPr>
                        <a:lnSpc>
                          <a:spcPts val="1200"/>
                        </a:lnSpc>
                      </a:pPr>
                      <a:r>
                        <a:rPr lang="en-US" altLang="zh-TW" sz="1200" dirty="0" smtClean="0"/>
                        <a:t>  0.064   (0.228)</a:t>
                      </a:r>
                      <a:endParaRPr lang="zh-TW" altLang="en-US" sz="1200" dirty="0"/>
                    </a:p>
                  </a:txBody>
                  <a:tcPr>
                    <a:solidFill>
                      <a:schemeClr val="accent3">
                        <a:lumMod val="60000"/>
                        <a:lumOff val="40000"/>
                      </a:schemeClr>
                    </a:solidFill>
                  </a:tcPr>
                </a:tc>
              </a:tr>
              <a:tr h="117088">
                <a:tc>
                  <a:txBody>
                    <a:bodyPr/>
                    <a:lstStyle/>
                    <a:p>
                      <a:pPr>
                        <a:lnSpc>
                          <a:spcPts val="1200"/>
                        </a:lnSpc>
                      </a:pPr>
                      <a:r>
                        <a:rPr lang="en-US" altLang="zh-TW" sz="1200" b="1" dirty="0" smtClean="0">
                          <a:solidFill>
                            <a:srgbClr val="0000FF"/>
                          </a:solidFill>
                        </a:rPr>
                        <a:t>Household</a:t>
                      </a:r>
                      <a:r>
                        <a:rPr lang="en-US" altLang="zh-TW" sz="1200" b="1" baseline="0" dirty="0" smtClean="0">
                          <a:solidFill>
                            <a:srgbClr val="0000FF"/>
                          </a:solidFill>
                        </a:rPr>
                        <a:t> Income Level </a:t>
                      </a:r>
                    </a:p>
                    <a:p>
                      <a:pPr>
                        <a:lnSpc>
                          <a:spcPts val="1200"/>
                        </a:lnSpc>
                      </a:pPr>
                      <a:r>
                        <a:rPr lang="en-US" altLang="zh-TW" sz="1200" b="1" baseline="0" dirty="0" smtClean="0">
                          <a:solidFill>
                            <a:srgbClr val="0000FF"/>
                          </a:solidFill>
                        </a:rPr>
                        <a:t>(below USD 16,000 as reference)</a:t>
                      </a:r>
                      <a:endParaRPr lang="zh-TW" altLang="en-US" sz="1200" b="1" dirty="0">
                        <a:solidFill>
                          <a:srgbClr val="0000FF"/>
                        </a:solidFill>
                      </a:endParaRPr>
                    </a:p>
                  </a:txBody>
                  <a:tcPr/>
                </a:tc>
                <a:tc>
                  <a:txBody>
                    <a:bodyPr/>
                    <a:lstStyle/>
                    <a:p>
                      <a:pPr>
                        <a:lnSpc>
                          <a:spcPts val="1200"/>
                        </a:lnSpc>
                      </a:pPr>
                      <a:endParaRPr lang="zh-TW" altLang="en-US" sz="1200" dirty="0"/>
                    </a:p>
                  </a:txBody>
                  <a:tcPr>
                    <a:solidFill>
                      <a:schemeClr val="accent1">
                        <a:lumMod val="40000"/>
                        <a:lumOff val="60000"/>
                      </a:schemeClr>
                    </a:solidFill>
                  </a:tcPr>
                </a:tc>
                <a:tc>
                  <a:txBody>
                    <a:bodyPr/>
                    <a:lstStyle/>
                    <a:p>
                      <a:pPr>
                        <a:lnSpc>
                          <a:spcPts val="1200"/>
                        </a:lnSpc>
                      </a:pPr>
                      <a:endParaRPr lang="zh-TW" altLang="en-US" sz="1200" dirty="0"/>
                    </a:p>
                  </a:txBody>
                  <a:tcPr>
                    <a:solidFill>
                      <a:schemeClr val="accent3">
                        <a:lumMod val="60000"/>
                        <a:lumOff val="40000"/>
                      </a:schemeClr>
                    </a:solidFill>
                  </a:tcPr>
                </a:tc>
              </a:tr>
              <a:tr h="0">
                <a:tc>
                  <a:txBody>
                    <a:bodyPr/>
                    <a:lstStyle/>
                    <a:p>
                      <a:pPr>
                        <a:lnSpc>
                          <a:spcPts val="1200"/>
                        </a:lnSpc>
                      </a:pPr>
                      <a:r>
                        <a:rPr lang="zh-TW" altLang="en-US" sz="1200" b="1" dirty="0" smtClean="0">
                          <a:solidFill>
                            <a:srgbClr val="0000FF"/>
                          </a:solidFill>
                        </a:rPr>
                        <a:t>　　</a:t>
                      </a:r>
                      <a:r>
                        <a:rPr lang="en-US" altLang="zh-TW" sz="1200" b="1" dirty="0" smtClean="0">
                          <a:solidFill>
                            <a:srgbClr val="0000FF"/>
                          </a:solidFill>
                        </a:rPr>
                        <a:t>USD 16,000-47,999</a:t>
                      </a:r>
                      <a:endParaRPr lang="zh-TW" altLang="en-US" sz="1200" b="1" dirty="0">
                        <a:solidFill>
                          <a:srgbClr val="0000FF"/>
                        </a:solidFill>
                      </a:endParaRPr>
                    </a:p>
                  </a:txBody>
                  <a:tcPr/>
                </a:tc>
                <a:tc>
                  <a:txBody>
                    <a:bodyPr/>
                    <a:lstStyle/>
                    <a:p>
                      <a:pPr>
                        <a:lnSpc>
                          <a:spcPts val="1200"/>
                        </a:lnSpc>
                      </a:pPr>
                      <a:r>
                        <a:rPr lang="en-US" altLang="zh-TW" sz="1200" b="1" dirty="0" smtClean="0">
                          <a:solidFill>
                            <a:srgbClr val="FF0000"/>
                          </a:solidFill>
                        </a:rPr>
                        <a:t>  0.298     (0.166)     *</a:t>
                      </a:r>
                      <a:endParaRPr lang="zh-TW" altLang="en-US" sz="1200" b="1" dirty="0">
                        <a:solidFill>
                          <a:srgbClr val="FF0000"/>
                        </a:solidFill>
                      </a:endParaRPr>
                    </a:p>
                  </a:txBody>
                  <a:tcPr>
                    <a:solidFill>
                      <a:schemeClr val="accent1">
                        <a:lumMod val="40000"/>
                        <a:lumOff val="60000"/>
                      </a:schemeClr>
                    </a:solidFill>
                  </a:tcPr>
                </a:tc>
                <a:tc>
                  <a:txBody>
                    <a:bodyPr/>
                    <a:lstStyle/>
                    <a:p>
                      <a:pPr>
                        <a:lnSpc>
                          <a:spcPts val="1200"/>
                        </a:lnSpc>
                      </a:pPr>
                      <a:r>
                        <a:rPr lang="en-US" altLang="zh-TW" sz="1200" b="1" dirty="0" smtClean="0">
                          <a:solidFill>
                            <a:srgbClr val="FF0000"/>
                          </a:solidFill>
                        </a:rPr>
                        <a:t>  0.281    (0.167)    *</a:t>
                      </a:r>
                    </a:p>
                  </a:txBody>
                  <a:tcPr>
                    <a:solidFill>
                      <a:schemeClr val="accent3">
                        <a:lumMod val="60000"/>
                        <a:lumOff val="40000"/>
                      </a:schemeClr>
                    </a:solidFill>
                  </a:tcPr>
                </a:tc>
              </a:tr>
              <a:tr h="125080">
                <a:tc>
                  <a:txBody>
                    <a:bodyPr/>
                    <a:lstStyle/>
                    <a:p>
                      <a:pPr>
                        <a:lnSpc>
                          <a:spcPts val="1200"/>
                        </a:lnSpc>
                      </a:pPr>
                      <a:r>
                        <a:rPr lang="zh-TW" altLang="en-US" sz="1200" b="1" dirty="0" smtClean="0">
                          <a:solidFill>
                            <a:srgbClr val="0000FF"/>
                          </a:solidFill>
                        </a:rPr>
                        <a:t>　　</a:t>
                      </a:r>
                      <a:r>
                        <a:rPr lang="en-US" altLang="zh-TW" sz="1200" b="1" dirty="0" smtClean="0">
                          <a:solidFill>
                            <a:srgbClr val="0000FF"/>
                          </a:solidFill>
                        </a:rPr>
                        <a:t>USD 48,000 and</a:t>
                      </a:r>
                      <a:r>
                        <a:rPr lang="en-US" altLang="zh-TW" sz="1200" b="1" baseline="0" dirty="0" smtClean="0">
                          <a:solidFill>
                            <a:srgbClr val="0000FF"/>
                          </a:solidFill>
                        </a:rPr>
                        <a:t> Above</a:t>
                      </a:r>
                      <a:endParaRPr lang="zh-TW" altLang="en-US" sz="1200" b="1" dirty="0">
                        <a:solidFill>
                          <a:srgbClr val="0000FF"/>
                        </a:solidFill>
                      </a:endParaRPr>
                    </a:p>
                  </a:txBody>
                  <a:tcPr/>
                </a:tc>
                <a:tc>
                  <a:txBody>
                    <a:bodyPr/>
                    <a:lstStyle/>
                    <a:p>
                      <a:pPr>
                        <a:lnSpc>
                          <a:spcPts val="1200"/>
                        </a:lnSpc>
                      </a:pPr>
                      <a:r>
                        <a:rPr lang="en-US" altLang="zh-TW" sz="1200" b="1" dirty="0" smtClean="0">
                          <a:solidFill>
                            <a:srgbClr val="FF0000"/>
                          </a:solidFill>
                        </a:rPr>
                        <a:t>  0.735     (0.279)   ***</a:t>
                      </a:r>
                      <a:endParaRPr lang="zh-TW" altLang="en-US" sz="1200" b="1" dirty="0">
                        <a:solidFill>
                          <a:srgbClr val="FF0000"/>
                        </a:solidFill>
                      </a:endParaRPr>
                    </a:p>
                  </a:txBody>
                  <a:tcPr>
                    <a:solidFill>
                      <a:schemeClr val="accent1">
                        <a:lumMod val="40000"/>
                        <a:lumOff val="60000"/>
                      </a:schemeClr>
                    </a:solidFill>
                  </a:tcPr>
                </a:tc>
                <a:tc>
                  <a:txBody>
                    <a:bodyPr/>
                    <a:lstStyle/>
                    <a:p>
                      <a:pPr>
                        <a:lnSpc>
                          <a:spcPts val="1200"/>
                        </a:lnSpc>
                      </a:pPr>
                      <a:r>
                        <a:rPr lang="en-US" altLang="zh-TW" sz="1200" b="1" dirty="0" smtClean="0">
                          <a:solidFill>
                            <a:srgbClr val="FF0000"/>
                          </a:solidFill>
                        </a:rPr>
                        <a:t>  0.530   (0.242)   **</a:t>
                      </a:r>
                      <a:endParaRPr lang="zh-TW" altLang="en-US" sz="1200" b="1" dirty="0">
                        <a:solidFill>
                          <a:srgbClr val="FF0000"/>
                        </a:solidFill>
                      </a:endParaRPr>
                    </a:p>
                  </a:txBody>
                  <a:tcPr>
                    <a:solidFill>
                      <a:schemeClr val="accent3">
                        <a:lumMod val="60000"/>
                        <a:lumOff val="40000"/>
                      </a:schemeClr>
                    </a:solidFill>
                  </a:tcPr>
                </a:tc>
              </a:tr>
              <a:tr h="169272">
                <a:tc>
                  <a:txBody>
                    <a:bodyPr/>
                    <a:lstStyle/>
                    <a:p>
                      <a:pPr>
                        <a:lnSpc>
                          <a:spcPts val="1200"/>
                        </a:lnSpc>
                      </a:pPr>
                      <a:r>
                        <a:rPr lang="zh-TW" altLang="en-US" sz="1200" b="1" dirty="0" smtClean="0">
                          <a:solidFill>
                            <a:srgbClr val="0000FF"/>
                          </a:solidFill>
                        </a:rPr>
                        <a:t>　　</a:t>
                      </a:r>
                      <a:r>
                        <a:rPr lang="en-US" altLang="zh-TW" sz="1200" b="1" dirty="0" smtClean="0">
                          <a:solidFill>
                            <a:srgbClr val="0000FF"/>
                          </a:solidFill>
                        </a:rPr>
                        <a:t>Unknown</a:t>
                      </a:r>
                      <a:endParaRPr lang="zh-TW" altLang="en-US" sz="1200" b="1" dirty="0">
                        <a:solidFill>
                          <a:srgbClr val="0000FF"/>
                        </a:solidFill>
                      </a:endParaRPr>
                    </a:p>
                  </a:txBody>
                  <a:tcPr/>
                </a:tc>
                <a:tc>
                  <a:txBody>
                    <a:bodyPr/>
                    <a:lstStyle/>
                    <a:p>
                      <a:pPr>
                        <a:lnSpc>
                          <a:spcPts val="1200"/>
                        </a:lnSpc>
                      </a:pPr>
                      <a:r>
                        <a:rPr lang="en-US" altLang="zh-TW" sz="1200" dirty="0" smtClean="0"/>
                        <a:t>  0.575     (0.199)   ***</a:t>
                      </a:r>
                      <a:endParaRPr lang="zh-TW" altLang="en-US" sz="1200" dirty="0"/>
                    </a:p>
                  </a:txBody>
                  <a:tcPr>
                    <a:solidFill>
                      <a:schemeClr val="accent1">
                        <a:lumMod val="40000"/>
                        <a:lumOff val="60000"/>
                      </a:schemeClr>
                    </a:solidFill>
                  </a:tcPr>
                </a:tc>
                <a:tc>
                  <a:txBody>
                    <a:bodyPr/>
                    <a:lstStyle/>
                    <a:p>
                      <a:pPr>
                        <a:lnSpc>
                          <a:spcPts val="1200"/>
                        </a:lnSpc>
                      </a:pPr>
                      <a:r>
                        <a:rPr lang="en-US" altLang="zh-TW" sz="1200" b="0" dirty="0" smtClean="0">
                          <a:solidFill>
                            <a:schemeClr val="tx1"/>
                          </a:solidFill>
                        </a:rPr>
                        <a:t> </a:t>
                      </a:r>
                      <a:r>
                        <a:rPr lang="en-US" altLang="zh-TW" sz="1200" b="0" baseline="0" dirty="0" smtClean="0">
                          <a:solidFill>
                            <a:schemeClr val="tx1"/>
                          </a:solidFill>
                        </a:rPr>
                        <a:t> </a:t>
                      </a:r>
                      <a:r>
                        <a:rPr lang="en-US" altLang="zh-TW" sz="1200" b="0" dirty="0" smtClean="0">
                          <a:solidFill>
                            <a:schemeClr val="tx1"/>
                          </a:solidFill>
                        </a:rPr>
                        <a:t>0.492   (0.192)    **</a:t>
                      </a:r>
                      <a:endParaRPr lang="zh-TW" altLang="en-US" sz="1200" b="0" dirty="0">
                        <a:solidFill>
                          <a:schemeClr val="tx1"/>
                        </a:solidFill>
                      </a:endParaRPr>
                    </a:p>
                  </a:txBody>
                  <a:tcPr>
                    <a:solidFill>
                      <a:schemeClr val="accent3">
                        <a:lumMod val="60000"/>
                        <a:lumOff val="40000"/>
                      </a:schemeClr>
                    </a:solidFill>
                  </a:tcPr>
                </a:tc>
              </a:tr>
              <a:tr h="141456">
                <a:tc>
                  <a:txBody>
                    <a:bodyPr/>
                    <a:lstStyle/>
                    <a:p>
                      <a:pPr>
                        <a:lnSpc>
                          <a:spcPts val="1200"/>
                        </a:lnSpc>
                      </a:pPr>
                      <a:r>
                        <a:rPr lang="en-US" altLang="zh-TW" sz="1200" b="0" dirty="0" smtClean="0"/>
                        <a:t>Case Type (consumer disputes as reference)</a:t>
                      </a:r>
                      <a:endParaRPr lang="zh-TW" altLang="en-US" sz="1200" b="0" dirty="0"/>
                    </a:p>
                  </a:txBody>
                  <a:tcPr/>
                </a:tc>
                <a:tc>
                  <a:txBody>
                    <a:bodyPr/>
                    <a:lstStyle/>
                    <a:p>
                      <a:pPr>
                        <a:lnSpc>
                          <a:spcPts val="1200"/>
                        </a:lnSpc>
                      </a:pPr>
                      <a:endParaRPr lang="zh-TW" altLang="en-US" sz="1200" dirty="0"/>
                    </a:p>
                  </a:txBody>
                  <a:tcPr>
                    <a:solidFill>
                      <a:schemeClr val="accent1">
                        <a:lumMod val="40000"/>
                        <a:lumOff val="60000"/>
                      </a:schemeClr>
                    </a:solidFill>
                  </a:tcPr>
                </a:tc>
                <a:tc>
                  <a:txBody>
                    <a:bodyPr/>
                    <a:lstStyle/>
                    <a:p>
                      <a:pPr>
                        <a:lnSpc>
                          <a:spcPts val="1200"/>
                        </a:lnSpc>
                      </a:pPr>
                      <a:endParaRPr lang="zh-TW" altLang="en-US" sz="1200" dirty="0"/>
                    </a:p>
                  </a:txBody>
                  <a:tcPr>
                    <a:solidFill>
                      <a:schemeClr val="accent3">
                        <a:lumMod val="60000"/>
                        <a:lumOff val="40000"/>
                      </a:schemeClr>
                    </a:solidFill>
                  </a:tcPr>
                </a:tc>
              </a:tr>
              <a:tr h="0">
                <a:tc>
                  <a:txBody>
                    <a:bodyPr/>
                    <a:lstStyle/>
                    <a:p>
                      <a:pPr>
                        <a:lnSpc>
                          <a:spcPts val="1200"/>
                        </a:lnSpc>
                      </a:pPr>
                      <a:r>
                        <a:rPr lang="zh-TW" altLang="en-US" sz="1200" b="0" dirty="0" smtClean="0"/>
                        <a:t>　　</a:t>
                      </a:r>
                      <a:r>
                        <a:rPr lang="en-US" altLang="zh-TW" sz="1200" b="0" dirty="0" smtClean="0"/>
                        <a:t>Accident Disputes</a:t>
                      </a:r>
                      <a:endParaRPr lang="zh-TW" altLang="en-US" sz="1200" b="0" dirty="0"/>
                    </a:p>
                  </a:txBody>
                  <a:tcPr/>
                </a:tc>
                <a:tc>
                  <a:txBody>
                    <a:bodyPr/>
                    <a:lstStyle/>
                    <a:p>
                      <a:pPr>
                        <a:lnSpc>
                          <a:spcPts val="1200"/>
                        </a:lnSpc>
                      </a:pPr>
                      <a:r>
                        <a:rPr lang="en-US" altLang="zh-TW" sz="1200" dirty="0" smtClean="0"/>
                        <a:t>-0.092</a:t>
                      </a:r>
                      <a:r>
                        <a:rPr lang="en-US" altLang="zh-TW" sz="1200" baseline="0" dirty="0" smtClean="0"/>
                        <a:t>    (0.166)</a:t>
                      </a:r>
                      <a:endParaRPr lang="zh-TW" altLang="en-US" sz="1200" dirty="0"/>
                    </a:p>
                  </a:txBody>
                  <a:tcPr>
                    <a:solidFill>
                      <a:schemeClr val="accent1">
                        <a:lumMod val="40000"/>
                        <a:lumOff val="60000"/>
                      </a:schemeClr>
                    </a:solidFill>
                  </a:tcPr>
                </a:tc>
                <a:tc>
                  <a:txBody>
                    <a:bodyPr/>
                    <a:lstStyle/>
                    <a:p>
                      <a:pPr>
                        <a:lnSpc>
                          <a:spcPts val="1200"/>
                        </a:lnSpc>
                      </a:pPr>
                      <a:r>
                        <a:rPr lang="en-US" altLang="zh-TW" sz="1200" dirty="0" smtClean="0"/>
                        <a:t>  </a:t>
                      </a:r>
                      <a:r>
                        <a:rPr lang="en-US" altLang="zh-TW" sz="1200" b="1" dirty="0" smtClean="0">
                          <a:solidFill>
                            <a:srgbClr val="FF0000"/>
                          </a:solidFill>
                        </a:rPr>
                        <a:t>0.896</a:t>
                      </a:r>
                      <a:r>
                        <a:rPr lang="en-US" altLang="zh-TW" sz="1200" b="1" baseline="0" dirty="0" smtClean="0">
                          <a:solidFill>
                            <a:srgbClr val="FF0000"/>
                          </a:solidFill>
                        </a:rPr>
                        <a:t>   (0.155)   ***</a:t>
                      </a:r>
                      <a:endParaRPr lang="zh-TW" altLang="en-US" sz="1200" b="1" dirty="0">
                        <a:solidFill>
                          <a:srgbClr val="FF0000"/>
                        </a:solidFill>
                      </a:endParaRPr>
                    </a:p>
                  </a:txBody>
                  <a:tcPr>
                    <a:solidFill>
                      <a:schemeClr val="accent3">
                        <a:lumMod val="60000"/>
                        <a:lumOff val="40000"/>
                      </a:schemeClr>
                    </a:solidFill>
                  </a:tcPr>
                </a:tc>
              </a:tr>
              <a:tr h="0">
                <a:tc>
                  <a:txBody>
                    <a:bodyPr/>
                    <a:lstStyle/>
                    <a:p>
                      <a:pPr>
                        <a:lnSpc>
                          <a:spcPts val="1200"/>
                        </a:lnSpc>
                      </a:pPr>
                      <a:r>
                        <a:rPr lang="en-US" altLang="zh-TW" sz="1200" b="0" dirty="0" smtClean="0"/>
                        <a:t>TYPE</a:t>
                      </a:r>
                      <a:r>
                        <a:rPr lang="en-US" altLang="zh-TW" sz="1200" b="0" baseline="0" dirty="0" smtClean="0"/>
                        <a:t> OF Opponent (individual as reference)</a:t>
                      </a:r>
                      <a:endParaRPr lang="zh-TW" altLang="en-US" sz="1200" b="0" dirty="0"/>
                    </a:p>
                  </a:txBody>
                  <a:tcPr/>
                </a:tc>
                <a:tc>
                  <a:txBody>
                    <a:bodyPr/>
                    <a:lstStyle/>
                    <a:p>
                      <a:pPr>
                        <a:lnSpc>
                          <a:spcPts val="1200"/>
                        </a:lnSpc>
                      </a:pPr>
                      <a:endParaRPr lang="zh-TW" altLang="en-US" sz="1200" dirty="0"/>
                    </a:p>
                  </a:txBody>
                  <a:tcPr>
                    <a:solidFill>
                      <a:schemeClr val="accent1">
                        <a:lumMod val="40000"/>
                        <a:lumOff val="60000"/>
                      </a:schemeClr>
                    </a:solidFill>
                  </a:tcPr>
                </a:tc>
                <a:tc>
                  <a:txBody>
                    <a:bodyPr/>
                    <a:lstStyle/>
                    <a:p>
                      <a:pPr>
                        <a:lnSpc>
                          <a:spcPts val="1200"/>
                        </a:lnSpc>
                      </a:pPr>
                      <a:endParaRPr lang="zh-TW" altLang="en-US" sz="1200" dirty="0"/>
                    </a:p>
                  </a:txBody>
                  <a:tcPr>
                    <a:solidFill>
                      <a:schemeClr val="accent3">
                        <a:lumMod val="60000"/>
                        <a:lumOff val="40000"/>
                      </a:schemeClr>
                    </a:solidFill>
                  </a:tcPr>
                </a:tc>
              </a:tr>
              <a:tr h="130016">
                <a:tc>
                  <a:txBody>
                    <a:bodyPr/>
                    <a:lstStyle/>
                    <a:p>
                      <a:pPr>
                        <a:lnSpc>
                          <a:spcPts val="1200"/>
                        </a:lnSpc>
                      </a:pPr>
                      <a:r>
                        <a:rPr lang="zh-TW" altLang="en-US" sz="1200" b="0" dirty="0" smtClean="0"/>
                        <a:t>　　</a:t>
                      </a:r>
                      <a:r>
                        <a:rPr lang="en-US" altLang="zh-TW" sz="1200" b="0" dirty="0" smtClean="0"/>
                        <a:t>Organizational Opponent</a:t>
                      </a:r>
                      <a:endParaRPr lang="zh-TW" altLang="en-US" sz="1200" b="0" dirty="0"/>
                    </a:p>
                  </a:txBody>
                  <a:tcPr/>
                </a:tc>
                <a:tc>
                  <a:txBody>
                    <a:bodyPr/>
                    <a:lstStyle/>
                    <a:p>
                      <a:pPr>
                        <a:lnSpc>
                          <a:spcPts val="1200"/>
                        </a:lnSpc>
                      </a:pPr>
                      <a:r>
                        <a:rPr lang="en-US" altLang="zh-TW" sz="1200" b="1" dirty="0" smtClean="0">
                          <a:solidFill>
                            <a:srgbClr val="FF0000"/>
                          </a:solidFill>
                        </a:rPr>
                        <a:t>-0.424    (0.153)   ***</a:t>
                      </a:r>
                      <a:endParaRPr lang="zh-TW" altLang="en-US" sz="1200" b="1" dirty="0">
                        <a:solidFill>
                          <a:srgbClr val="FF0000"/>
                        </a:solidFill>
                      </a:endParaRPr>
                    </a:p>
                  </a:txBody>
                  <a:tcPr>
                    <a:solidFill>
                      <a:schemeClr val="accent1">
                        <a:lumMod val="40000"/>
                        <a:lumOff val="60000"/>
                      </a:schemeClr>
                    </a:solidFill>
                  </a:tcPr>
                </a:tc>
                <a:tc>
                  <a:txBody>
                    <a:bodyPr/>
                    <a:lstStyle/>
                    <a:p>
                      <a:pPr>
                        <a:lnSpc>
                          <a:spcPts val="1200"/>
                        </a:lnSpc>
                      </a:pPr>
                      <a:r>
                        <a:rPr lang="en-US" altLang="zh-TW" sz="1200" dirty="0" smtClean="0"/>
                        <a:t>  0.095   (0.156)</a:t>
                      </a:r>
                      <a:endParaRPr lang="zh-TW" altLang="en-US" sz="1200" dirty="0"/>
                    </a:p>
                  </a:txBody>
                  <a:tcPr>
                    <a:solidFill>
                      <a:schemeClr val="accent3">
                        <a:lumMod val="60000"/>
                        <a:lumOff val="40000"/>
                      </a:schemeClr>
                    </a:solidFill>
                  </a:tcPr>
                </a:tc>
              </a:tr>
              <a:tr h="0">
                <a:tc>
                  <a:txBody>
                    <a:bodyPr/>
                    <a:lstStyle/>
                    <a:p>
                      <a:pPr>
                        <a:lnSpc>
                          <a:spcPts val="1200"/>
                        </a:lnSpc>
                      </a:pPr>
                      <a:r>
                        <a:rPr lang="en-US" altLang="zh-TW" sz="1200" b="0" dirty="0" smtClean="0"/>
                        <a:t>Preexisting</a:t>
                      </a:r>
                      <a:r>
                        <a:rPr lang="en-US" altLang="zh-TW" sz="1200" b="0" baseline="0" dirty="0" smtClean="0"/>
                        <a:t> Relationship with Opponent (yes=1)</a:t>
                      </a:r>
                      <a:endParaRPr lang="zh-TW" altLang="en-US" sz="1200" b="0" dirty="0"/>
                    </a:p>
                  </a:txBody>
                  <a:tcPr/>
                </a:tc>
                <a:tc>
                  <a:txBody>
                    <a:bodyPr/>
                    <a:lstStyle/>
                    <a:p>
                      <a:pPr>
                        <a:lnSpc>
                          <a:spcPts val="1200"/>
                        </a:lnSpc>
                      </a:pPr>
                      <a:r>
                        <a:rPr lang="en-US" altLang="zh-TW" sz="1200" dirty="0" smtClean="0"/>
                        <a:t>  0.325    (0.162)    **</a:t>
                      </a:r>
                    </a:p>
                  </a:txBody>
                  <a:tcPr>
                    <a:solidFill>
                      <a:schemeClr val="accent1">
                        <a:lumMod val="40000"/>
                        <a:lumOff val="60000"/>
                      </a:schemeClr>
                    </a:solidFill>
                  </a:tcPr>
                </a:tc>
                <a:tc>
                  <a:txBody>
                    <a:bodyPr/>
                    <a:lstStyle/>
                    <a:p>
                      <a:pPr>
                        <a:lnSpc>
                          <a:spcPts val="1200"/>
                        </a:lnSpc>
                      </a:pPr>
                      <a:r>
                        <a:rPr lang="en-US" altLang="zh-TW" sz="1200" dirty="0" smtClean="0"/>
                        <a:t>-0.066</a:t>
                      </a:r>
                      <a:r>
                        <a:rPr lang="en-US" altLang="zh-TW" sz="1200" baseline="0" dirty="0" smtClean="0"/>
                        <a:t>   (0.147)</a:t>
                      </a:r>
                      <a:endParaRPr lang="zh-TW" altLang="en-US" sz="1200" dirty="0"/>
                    </a:p>
                  </a:txBody>
                  <a:tcPr>
                    <a:solidFill>
                      <a:schemeClr val="accent3">
                        <a:lumMod val="60000"/>
                        <a:lumOff val="40000"/>
                      </a:schemeClr>
                    </a:solidFill>
                  </a:tcPr>
                </a:tc>
              </a:tr>
              <a:tr h="138008">
                <a:tc>
                  <a:txBody>
                    <a:bodyPr/>
                    <a:lstStyle/>
                    <a:p>
                      <a:pPr>
                        <a:lnSpc>
                          <a:spcPts val="1200"/>
                        </a:lnSpc>
                      </a:pPr>
                      <a:r>
                        <a:rPr lang="en-US" altLang="zh-TW" sz="1200" b="0" dirty="0" smtClean="0"/>
                        <a:t>Constant</a:t>
                      </a:r>
                      <a:endParaRPr lang="zh-TW" altLang="en-US" sz="1200" b="0" dirty="0"/>
                    </a:p>
                  </a:txBody>
                  <a:tcPr/>
                </a:tc>
                <a:tc>
                  <a:txBody>
                    <a:bodyPr/>
                    <a:lstStyle/>
                    <a:p>
                      <a:pPr>
                        <a:lnSpc>
                          <a:spcPts val="1200"/>
                        </a:lnSpc>
                      </a:pPr>
                      <a:r>
                        <a:rPr lang="en-US" altLang="zh-TW" sz="1200" dirty="0" smtClean="0"/>
                        <a:t>  0.127    (1.016)</a:t>
                      </a:r>
                      <a:endParaRPr lang="zh-TW" altLang="en-US" sz="1200" dirty="0"/>
                    </a:p>
                  </a:txBody>
                  <a:tcPr>
                    <a:solidFill>
                      <a:schemeClr val="accent1">
                        <a:lumMod val="40000"/>
                        <a:lumOff val="60000"/>
                      </a:schemeClr>
                    </a:solidFill>
                  </a:tcPr>
                </a:tc>
                <a:tc>
                  <a:txBody>
                    <a:bodyPr/>
                    <a:lstStyle/>
                    <a:p>
                      <a:pPr>
                        <a:lnSpc>
                          <a:spcPts val="1200"/>
                        </a:lnSpc>
                      </a:pPr>
                      <a:r>
                        <a:rPr lang="en-US" altLang="zh-TW" sz="1200" dirty="0" smtClean="0"/>
                        <a:t>-1.896   (0.962)    **</a:t>
                      </a:r>
                    </a:p>
                  </a:txBody>
                  <a:tcPr>
                    <a:solidFill>
                      <a:schemeClr val="accent3">
                        <a:lumMod val="60000"/>
                        <a:lumOff val="40000"/>
                      </a:schemeClr>
                    </a:solidFill>
                  </a:tcPr>
                </a:tc>
              </a:tr>
              <a:tr h="0">
                <a:tc>
                  <a:txBody>
                    <a:bodyPr/>
                    <a:lstStyle/>
                    <a:p>
                      <a:pPr>
                        <a:lnSpc>
                          <a:spcPts val="1200"/>
                        </a:lnSpc>
                      </a:pPr>
                      <a:r>
                        <a:rPr lang="en-US" altLang="zh-TW" sz="1200" b="0" dirty="0" smtClean="0"/>
                        <a:t>Observations</a:t>
                      </a:r>
                      <a:endParaRPr lang="zh-TW" altLang="en-US" sz="1200" b="0" dirty="0"/>
                    </a:p>
                  </a:txBody>
                  <a:tcPr/>
                </a:tc>
                <a:tc>
                  <a:txBody>
                    <a:bodyPr/>
                    <a:lstStyle/>
                    <a:p>
                      <a:pPr>
                        <a:lnSpc>
                          <a:spcPts val="1200"/>
                        </a:lnSpc>
                      </a:pPr>
                      <a:r>
                        <a:rPr lang="en-US" altLang="zh-TW" sz="1200" dirty="0" smtClean="0"/>
                        <a:t>    </a:t>
                      </a:r>
                      <a:r>
                        <a:rPr lang="en-US" altLang="zh-TW" sz="1200" baseline="0" dirty="0" smtClean="0"/>
                        <a:t> </a:t>
                      </a:r>
                      <a:r>
                        <a:rPr lang="en-US" altLang="zh-TW" sz="1200" dirty="0" smtClean="0"/>
                        <a:t> 707</a:t>
                      </a:r>
                      <a:endParaRPr lang="zh-TW" altLang="en-US" sz="1200" dirty="0"/>
                    </a:p>
                  </a:txBody>
                  <a:tcPr>
                    <a:solidFill>
                      <a:schemeClr val="accent1">
                        <a:lumMod val="40000"/>
                        <a:lumOff val="60000"/>
                      </a:schemeClr>
                    </a:solidFill>
                  </a:tcPr>
                </a:tc>
                <a:tc>
                  <a:txBody>
                    <a:bodyPr/>
                    <a:lstStyle/>
                    <a:p>
                      <a:pPr>
                        <a:lnSpc>
                          <a:spcPts val="1200"/>
                        </a:lnSpc>
                      </a:pPr>
                      <a:r>
                        <a:rPr lang="en-US" altLang="zh-TW" sz="1200" dirty="0" smtClean="0"/>
                        <a:t>     607</a:t>
                      </a:r>
                      <a:endParaRPr lang="zh-TW" altLang="en-US" sz="1200" dirty="0"/>
                    </a:p>
                  </a:txBody>
                  <a:tcPr>
                    <a:solidFill>
                      <a:schemeClr val="accent3">
                        <a:lumMod val="60000"/>
                        <a:lumOff val="40000"/>
                      </a:schemeClr>
                    </a:solidFill>
                  </a:tcPr>
                </a:tc>
              </a:tr>
              <a:tr h="0">
                <a:tc>
                  <a:txBody>
                    <a:bodyPr/>
                    <a:lstStyle/>
                    <a:p>
                      <a:pPr>
                        <a:lnSpc>
                          <a:spcPts val="1200"/>
                        </a:lnSpc>
                      </a:pPr>
                      <a:r>
                        <a:rPr lang="en-US" altLang="zh-TW" sz="1200" b="0" dirty="0" err="1" smtClean="0"/>
                        <a:t>Prob</a:t>
                      </a:r>
                      <a:r>
                        <a:rPr lang="en-US" altLang="zh-TW" sz="1200" b="0" dirty="0" smtClean="0"/>
                        <a:t> &gt; chi2</a:t>
                      </a:r>
                      <a:endParaRPr lang="zh-TW" altLang="en-US" sz="1200" b="0" dirty="0"/>
                    </a:p>
                  </a:txBody>
                  <a:tcPr/>
                </a:tc>
                <a:tc>
                  <a:txBody>
                    <a:bodyPr/>
                    <a:lstStyle/>
                    <a:p>
                      <a:pPr>
                        <a:lnSpc>
                          <a:spcPts val="1200"/>
                        </a:lnSpc>
                      </a:pPr>
                      <a:r>
                        <a:rPr lang="en-US" altLang="zh-TW" sz="1200" dirty="0" smtClean="0"/>
                        <a:t>  0.000</a:t>
                      </a:r>
                      <a:endParaRPr lang="zh-TW" altLang="en-US" sz="1200" dirty="0"/>
                    </a:p>
                  </a:txBody>
                  <a:tcPr>
                    <a:solidFill>
                      <a:schemeClr val="accent1">
                        <a:lumMod val="40000"/>
                        <a:lumOff val="60000"/>
                      </a:schemeClr>
                    </a:solidFill>
                  </a:tcPr>
                </a:tc>
                <a:tc>
                  <a:txBody>
                    <a:bodyPr/>
                    <a:lstStyle/>
                    <a:p>
                      <a:pPr>
                        <a:lnSpc>
                          <a:spcPts val="1200"/>
                        </a:lnSpc>
                      </a:pPr>
                      <a:endParaRPr lang="zh-TW" altLang="en-US" sz="1200" dirty="0"/>
                    </a:p>
                  </a:txBody>
                  <a:tcPr>
                    <a:solidFill>
                      <a:schemeClr val="accent3">
                        <a:lumMod val="60000"/>
                        <a:lumOff val="40000"/>
                      </a:schemeClr>
                    </a:solidFill>
                  </a:tcPr>
                </a:tc>
              </a:tr>
            </a:tbl>
          </a:graphicData>
        </a:graphic>
      </p:graphicFrame>
      <p:sp>
        <p:nvSpPr>
          <p:cNvPr id="7" name="文字方塊 6"/>
          <p:cNvSpPr txBox="1"/>
          <p:nvPr/>
        </p:nvSpPr>
        <p:spPr>
          <a:xfrm>
            <a:off x="107504" y="6251826"/>
            <a:ext cx="7128792" cy="515526"/>
          </a:xfrm>
          <a:prstGeom prst="rect">
            <a:avLst/>
          </a:prstGeom>
          <a:noFill/>
        </p:spPr>
        <p:txBody>
          <a:bodyPr wrap="square">
            <a:spAutoFit/>
          </a:bodyPr>
          <a:lstStyle/>
          <a:p>
            <a:pPr>
              <a:lnSpc>
                <a:spcPts val="3300"/>
              </a:lnSpc>
              <a:buClr>
                <a:srgbClr val="002060"/>
              </a:buClr>
              <a:defRPr/>
            </a:pPr>
            <a:r>
              <a:rPr lang="en-US" altLang="zh-TW" sz="1400" b="1" dirty="0" smtClean="0">
                <a:latin typeface="+mj-ea"/>
                <a:sym typeface="Wingdings 2"/>
              </a:rPr>
              <a:t></a:t>
            </a:r>
            <a:r>
              <a:rPr lang="en-US" altLang="zh-TW" sz="1400" b="1" dirty="0" smtClean="0">
                <a:latin typeface="+mj-ea"/>
              </a:rPr>
              <a:t>Refer to Table 4 : Regression Results for Claiming Rate and Settlement Rate</a:t>
            </a:r>
            <a:endParaRPr lang="zh-TW" altLang="en-US" sz="1400" b="1" dirty="0">
              <a:latin typeface="+mj-ea"/>
            </a:endParaRPr>
          </a:p>
        </p:txBody>
      </p:sp>
      <p:sp>
        <p:nvSpPr>
          <p:cNvPr id="2" name="日期版面配置區 1"/>
          <p:cNvSpPr>
            <a:spLocks noGrp="1"/>
          </p:cNvSpPr>
          <p:nvPr>
            <p:ph type="dt" sz="half" idx="10"/>
          </p:nvPr>
        </p:nvSpPr>
        <p:spPr/>
        <p:txBody>
          <a:bodyPr/>
          <a:lstStyle/>
          <a:p>
            <a:pPr>
              <a:defRPr/>
            </a:pPr>
            <a:fld id="{13AD768E-80EF-4852-A7A8-C22FA5A3C521}" type="datetime1">
              <a:rPr lang="zh-TW" altLang="en-US" smtClean="0"/>
              <a:t>2015/7/7</a:t>
            </a:fld>
            <a:endParaRPr lang="zh-TW" altLang="en-US" dirty="0"/>
          </a:p>
        </p:txBody>
      </p:sp>
      <p:sp>
        <p:nvSpPr>
          <p:cNvPr id="3" name="頁尾版面配置區 2"/>
          <p:cNvSpPr>
            <a:spLocks noGrp="1"/>
          </p:cNvSpPr>
          <p:nvPr>
            <p:ph type="ftr" sz="quarter" idx="11"/>
          </p:nvPr>
        </p:nvSpPr>
        <p:spPr/>
        <p:txBody>
          <a:bodyPr/>
          <a:lstStyle/>
          <a:p>
            <a:pPr>
              <a:defRPr/>
            </a:pPr>
            <a:r>
              <a:rPr lang="en-US" altLang="zh-TW" smtClean="0"/>
              <a:t>Why Empirical Legal Studies?</a:t>
            </a:r>
            <a:endParaRPr lang="zh-TW" altLang="en-US"/>
          </a:p>
        </p:txBody>
      </p:sp>
      <p:sp>
        <p:nvSpPr>
          <p:cNvPr id="4" name="投影片編號版面配置區 3"/>
          <p:cNvSpPr>
            <a:spLocks noGrp="1"/>
          </p:cNvSpPr>
          <p:nvPr>
            <p:ph type="sldNum" sz="quarter" idx="12"/>
          </p:nvPr>
        </p:nvSpPr>
        <p:spPr/>
        <p:txBody>
          <a:bodyPr/>
          <a:lstStyle/>
          <a:p>
            <a:pPr>
              <a:defRPr/>
            </a:pPr>
            <a:fld id="{5432C112-6034-4EE4-9F15-F2CC2C6A0400}" type="slidenum">
              <a:rPr lang="zh-TW" altLang="en-US" smtClean="0"/>
              <a:pPr>
                <a:defRPr/>
              </a:pPr>
              <a:t>23</a:t>
            </a:fld>
            <a:endParaRPr lang="zh-TW" altLang="en-US"/>
          </a:p>
        </p:txBody>
      </p:sp>
    </p:spTree>
    <p:extLst>
      <p:ext uri="{BB962C8B-B14F-4D97-AF65-F5344CB8AC3E}">
        <p14:creationId xmlns:p14="http://schemas.microsoft.com/office/powerpoint/2010/main" val="4133021831"/>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4"/>
          <p:cNvSpPr txBox="1">
            <a:spLocks noGrp="1"/>
          </p:cNvSpPr>
          <p:nvPr/>
        </p:nvSpPr>
        <p:spPr bwMode="auto">
          <a:xfrm>
            <a:off x="7039322" y="6381750"/>
            <a:ext cx="1800225" cy="287338"/>
          </a:xfrm>
          <a:prstGeom prst="rect">
            <a:avLst/>
          </a:prstGeom>
          <a:noFill/>
          <a:ln>
            <a:miter lim="800000"/>
            <a:headEnd/>
            <a:tailEnd/>
          </a:ln>
        </p:spPr>
        <p:txBody>
          <a:bodyPr lIns="45720" rIns="45720" anchor="ctr">
            <a:noAutofit/>
          </a:bodyPr>
          <a:lstStyle/>
          <a:p>
            <a:pPr algn="r">
              <a:defRPr/>
            </a:pPr>
            <a:r>
              <a:rPr kumimoji="0" lang="zh-TW" altLang="en-US" b="1" dirty="0" smtClean="0">
                <a:latin typeface="+mn-ea"/>
                <a:ea typeface="+mn-ea"/>
                <a:cs typeface="Times New Roman" pitchFamily="18" charset="0"/>
              </a:rPr>
              <a:t>            </a:t>
            </a:r>
            <a:fld id="{13751CE6-C562-4CEA-B896-783250C3085C}" type="slidenum">
              <a:rPr kumimoji="0" lang="zh-TW" altLang="en-US" b="1" smtClean="0">
                <a:latin typeface="+mn-ea"/>
                <a:ea typeface="+mn-ea"/>
                <a:cs typeface="Times New Roman" pitchFamily="18" charset="0"/>
              </a:rPr>
              <a:pPr algn="r">
                <a:defRPr/>
              </a:pPr>
              <a:t>24</a:t>
            </a:fld>
            <a:endParaRPr kumimoji="0" lang="en-US" altLang="zh-TW" b="1" dirty="0">
              <a:latin typeface="+mn-ea"/>
              <a:ea typeface="+mn-ea"/>
              <a:cs typeface="Times New Roman" pitchFamily="18" charset="0"/>
            </a:endParaRPr>
          </a:p>
        </p:txBody>
      </p:sp>
      <p:sp>
        <p:nvSpPr>
          <p:cNvPr id="6" name="文字方塊 5"/>
          <p:cNvSpPr txBox="1"/>
          <p:nvPr/>
        </p:nvSpPr>
        <p:spPr>
          <a:xfrm>
            <a:off x="64524" y="318142"/>
            <a:ext cx="9036496" cy="515526"/>
          </a:xfrm>
          <a:prstGeom prst="rect">
            <a:avLst/>
          </a:prstGeom>
          <a:noFill/>
        </p:spPr>
        <p:txBody>
          <a:bodyPr wrap="square">
            <a:spAutoFit/>
          </a:bodyPr>
          <a:lstStyle/>
          <a:p>
            <a:pPr>
              <a:lnSpc>
                <a:spcPts val="3300"/>
              </a:lnSpc>
              <a:buClr>
                <a:srgbClr val="002060"/>
              </a:buClr>
              <a:defRPr/>
            </a:pPr>
            <a:r>
              <a:rPr lang="zh-TW" altLang="en-US" sz="2800" b="1" dirty="0" smtClean="0">
                <a:solidFill>
                  <a:srgbClr val="002060"/>
                </a:solidFill>
                <a:latin typeface="+mj-ea"/>
                <a:sym typeface="Wingdings 2"/>
              </a:rPr>
              <a:t> </a:t>
            </a:r>
            <a:r>
              <a:rPr lang="en-US" altLang="zh-TW" sz="2000" b="1" dirty="0" smtClean="0">
                <a:solidFill>
                  <a:srgbClr val="002060"/>
                </a:solidFill>
                <a:latin typeface="+mj-ea"/>
                <a:sym typeface="Wingdings 2"/>
              </a:rPr>
              <a:t>Correlation between Probability of Settlement and  Amount of Claim</a:t>
            </a:r>
            <a:endParaRPr lang="zh-TW" altLang="en-US" sz="2800" b="1" dirty="0">
              <a:solidFill>
                <a:srgbClr val="002060"/>
              </a:solidFill>
              <a:latin typeface="+mj-ea"/>
            </a:endParaRPr>
          </a:p>
        </p:txBody>
      </p:sp>
      <p:pic>
        <p:nvPicPr>
          <p:cNvPr id="7" name="Picture 2"/>
          <p:cNvPicPr>
            <a:picLocks noChangeAspect="1" noChangeArrowheads="1"/>
          </p:cNvPicPr>
          <p:nvPr/>
        </p:nvPicPr>
        <p:blipFill>
          <a:blip r:embed="rId3" cstate="print"/>
          <a:srcRect l="18716" t="19761" r="24462" b="5602"/>
          <a:stretch>
            <a:fillRect/>
          </a:stretch>
        </p:blipFill>
        <p:spPr bwMode="auto">
          <a:xfrm>
            <a:off x="1785257" y="908720"/>
            <a:ext cx="6819191" cy="4825585"/>
          </a:xfrm>
          <a:prstGeom prst="rect">
            <a:avLst/>
          </a:prstGeom>
          <a:ln>
            <a:noFill/>
          </a:ln>
          <a:effectLst>
            <a:outerShdw blurRad="292100" dist="139700" dir="2700000" algn="tl" rotWithShape="0">
              <a:srgbClr val="333333">
                <a:alpha val="65000"/>
              </a:srgbClr>
            </a:outerShdw>
          </a:effectLst>
        </p:spPr>
      </p:pic>
      <p:sp>
        <p:nvSpPr>
          <p:cNvPr id="8" name="文字方塊 7"/>
          <p:cNvSpPr txBox="1"/>
          <p:nvPr/>
        </p:nvSpPr>
        <p:spPr>
          <a:xfrm>
            <a:off x="216924" y="2420888"/>
            <a:ext cx="1546764" cy="905056"/>
          </a:xfrm>
          <a:prstGeom prst="rect">
            <a:avLst/>
          </a:prstGeom>
          <a:noFill/>
        </p:spPr>
        <p:txBody>
          <a:bodyPr wrap="square">
            <a:spAutoFit/>
          </a:bodyPr>
          <a:lstStyle/>
          <a:p>
            <a:pPr algn="ctr">
              <a:lnSpc>
                <a:spcPts val="3300"/>
              </a:lnSpc>
              <a:buClr>
                <a:srgbClr val="002060"/>
              </a:buClr>
              <a:defRPr/>
            </a:pPr>
            <a:r>
              <a:rPr lang="en-US" altLang="zh-TW" sz="2400" b="1" dirty="0" smtClean="0">
                <a:latin typeface="Times New Roman" pitchFamily="18" charset="0"/>
                <a:cs typeface="Times New Roman" pitchFamily="18" charset="0"/>
                <a:sym typeface="Wingdings 2"/>
              </a:rPr>
              <a:t>Estimated Pr(Settle)</a:t>
            </a:r>
            <a:endParaRPr lang="zh-TW" altLang="en-US" sz="2400" b="1" dirty="0">
              <a:latin typeface="Times New Roman" pitchFamily="18" charset="0"/>
              <a:cs typeface="Times New Roman" pitchFamily="18" charset="0"/>
            </a:endParaRPr>
          </a:p>
        </p:txBody>
      </p:sp>
      <p:sp>
        <p:nvSpPr>
          <p:cNvPr id="10" name="文字方塊 9"/>
          <p:cNvSpPr txBox="1"/>
          <p:nvPr/>
        </p:nvSpPr>
        <p:spPr>
          <a:xfrm>
            <a:off x="3779912" y="5877272"/>
            <a:ext cx="4392488" cy="515526"/>
          </a:xfrm>
          <a:prstGeom prst="rect">
            <a:avLst/>
          </a:prstGeom>
          <a:noFill/>
        </p:spPr>
        <p:txBody>
          <a:bodyPr wrap="square">
            <a:spAutoFit/>
          </a:bodyPr>
          <a:lstStyle/>
          <a:p>
            <a:pPr>
              <a:lnSpc>
                <a:spcPts val="3300"/>
              </a:lnSpc>
              <a:buClr>
                <a:srgbClr val="002060"/>
              </a:buClr>
              <a:defRPr/>
            </a:pPr>
            <a:r>
              <a:rPr lang="en-US" altLang="zh-TW" sz="2400" b="1" dirty="0" smtClean="0">
                <a:latin typeface="Times New Roman" pitchFamily="18" charset="0"/>
                <a:cs typeface="Times New Roman" pitchFamily="18" charset="0"/>
                <a:sym typeface="Wingdings 2"/>
              </a:rPr>
              <a:t>Log (Amount of Claim)</a:t>
            </a:r>
            <a:endParaRPr lang="zh-TW" altLang="en-US" sz="2400" b="1" dirty="0">
              <a:latin typeface="Times New Roman" pitchFamily="18" charset="0"/>
              <a:cs typeface="Times New Roman" pitchFamily="18" charset="0"/>
            </a:endParaRPr>
          </a:p>
        </p:txBody>
      </p:sp>
      <p:sp>
        <p:nvSpPr>
          <p:cNvPr id="2" name="日期版面配置區 1"/>
          <p:cNvSpPr>
            <a:spLocks noGrp="1"/>
          </p:cNvSpPr>
          <p:nvPr>
            <p:ph type="dt" sz="half" idx="10"/>
          </p:nvPr>
        </p:nvSpPr>
        <p:spPr/>
        <p:txBody>
          <a:bodyPr/>
          <a:lstStyle/>
          <a:p>
            <a:pPr>
              <a:defRPr/>
            </a:pPr>
            <a:fld id="{04C557BE-E8BC-452D-BF41-7F0809057796}" type="datetime1">
              <a:rPr lang="zh-TW" altLang="en-US" smtClean="0"/>
              <a:t>2015/7/7</a:t>
            </a:fld>
            <a:endParaRPr lang="zh-TW" altLang="en-US" dirty="0"/>
          </a:p>
        </p:txBody>
      </p:sp>
      <p:sp>
        <p:nvSpPr>
          <p:cNvPr id="3" name="頁尾版面配置區 2"/>
          <p:cNvSpPr>
            <a:spLocks noGrp="1"/>
          </p:cNvSpPr>
          <p:nvPr>
            <p:ph type="ftr" sz="quarter" idx="11"/>
          </p:nvPr>
        </p:nvSpPr>
        <p:spPr/>
        <p:txBody>
          <a:bodyPr/>
          <a:lstStyle/>
          <a:p>
            <a:pPr>
              <a:defRPr/>
            </a:pPr>
            <a:r>
              <a:rPr lang="en-US" altLang="zh-TW" smtClean="0"/>
              <a:t>Why Empirical Legal Studies?</a:t>
            </a:r>
            <a:endParaRPr lang="zh-TW" altLang="en-US"/>
          </a:p>
        </p:txBody>
      </p:sp>
      <p:sp>
        <p:nvSpPr>
          <p:cNvPr id="4" name="投影片編號版面配置區 3"/>
          <p:cNvSpPr>
            <a:spLocks noGrp="1"/>
          </p:cNvSpPr>
          <p:nvPr>
            <p:ph type="sldNum" sz="quarter" idx="12"/>
          </p:nvPr>
        </p:nvSpPr>
        <p:spPr/>
        <p:txBody>
          <a:bodyPr/>
          <a:lstStyle/>
          <a:p>
            <a:pPr>
              <a:defRPr/>
            </a:pPr>
            <a:fld id="{5432C112-6034-4EE4-9F15-F2CC2C6A0400}" type="slidenum">
              <a:rPr lang="zh-TW" altLang="en-US" smtClean="0"/>
              <a:pPr>
                <a:defRPr/>
              </a:pPr>
              <a:t>24</a:t>
            </a:fld>
            <a:endParaRPr lang="zh-TW" altLang="en-US"/>
          </a:p>
        </p:txBody>
      </p:sp>
    </p:spTree>
    <p:extLst>
      <p:ext uri="{BB962C8B-B14F-4D97-AF65-F5344CB8AC3E}">
        <p14:creationId xmlns:p14="http://schemas.microsoft.com/office/powerpoint/2010/main" val="3499143845"/>
      </p:ext>
    </p:extLst>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13940" y="908720"/>
            <a:ext cx="9036496" cy="5414303"/>
          </a:xfrm>
          <a:prstGeom prst="rect">
            <a:avLst/>
          </a:prstGeom>
          <a:noFill/>
        </p:spPr>
        <p:txBody>
          <a:bodyPr wrap="square">
            <a:spAutoFit/>
          </a:bodyPr>
          <a:lstStyle/>
          <a:p>
            <a:pPr>
              <a:lnSpc>
                <a:spcPts val="3300"/>
              </a:lnSpc>
              <a:buClr>
                <a:srgbClr val="002060"/>
              </a:buClr>
              <a:buFont typeface="Wingdings 2"/>
              <a:buChar char="ô"/>
              <a:defRPr/>
            </a:pPr>
            <a:r>
              <a:rPr lang="en-US" altLang="zh-TW" sz="2600" b="1" dirty="0" smtClean="0">
                <a:solidFill>
                  <a:srgbClr val="002060"/>
                </a:solidFill>
                <a:latin typeface="+mj-ea"/>
                <a:sym typeface="Wingdings 2"/>
              </a:rPr>
              <a:t>Discussion</a:t>
            </a:r>
            <a:r>
              <a:rPr lang="zh-TW" altLang="en-US" sz="2600" b="1" dirty="0" smtClean="0">
                <a:solidFill>
                  <a:srgbClr val="002060"/>
                </a:solidFill>
                <a:latin typeface="+mj-ea"/>
                <a:sym typeface="Wingdings 2"/>
              </a:rPr>
              <a:t>：</a:t>
            </a:r>
            <a:r>
              <a:rPr lang="en-US" altLang="zh-TW" sz="2600" b="1" dirty="0" smtClean="0">
                <a:solidFill>
                  <a:srgbClr val="002060"/>
                </a:solidFill>
                <a:latin typeface="+mj-ea"/>
                <a:sym typeface="Wingdings 2"/>
              </a:rPr>
              <a:t>The Impact of Stakes &amp; Its Implications</a:t>
            </a:r>
          </a:p>
          <a:p>
            <a:pPr lvl="1">
              <a:lnSpc>
                <a:spcPts val="2300"/>
              </a:lnSpc>
              <a:spcBef>
                <a:spcPts val="600"/>
              </a:spcBef>
              <a:buClr>
                <a:srgbClr val="0000FF"/>
              </a:buClr>
              <a:buFont typeface="Wingdings 2" pitchFamily="18" charset="2"/>
              <a:buChar char="ò"/>
              <a:defRPr/>
            </a:pPr>
            <a:r>
              <a:rPr lang="en-US" altLang="zh-TW" sz="2400" dirty="0">
                <a:solidFill>
                  <a:srgbClr val="0000FF"/>
                </a:solidFill>
                <a:latin typeface="Times New Roman" panose="02020603050405020304" pitchFamily="18" charset="0"/>
                <a:ea typeface="+mj-ea"/>
                <a:cs typeface="Times New Roman" panose="02020603050405020304" pitchFamily="18" charset="0"/>
              </a:rPr>
              <a:t>T</a:t>
            </a:r>
            <a:r>
              <a:rPr lang="en-US" altLang="zh-TW" sz="2400" dirty="0" smtClean="0">
                <a:solidFill>
                  <a:srgbClr val="0000FF"/>
                </a:solidFill>
                <a:latin typeface="Times New Roman" panose="02020603050405020304" pitchFamily="18" charset="0"/>
                <a:ea typeface="+mj-ea"/>
                <a:cs typeface="Times New Roman" panose="02020603050405020304" pitchFamily="18" charset="0"/>
              </a:rPr>
              <a:t>he claiming rate increases as the stakes become higher. </a:t>
            </a:r>
          </a:p>
          <a:p>
            <a:pPr lvl="1">
              <a:lnSpc>
                <a:spcPts val="2300"/>
              </a:lnSpc>
              <a:spcBef>
                <a:spcPts val="600"/>
              </a:spcBef>
              <a:buFont typeface="Wingdings 2" pitchFamily="18" charset="2"/>
              <a:buChar char="ò"/>
            </a:pPr>
            <a:r>
              <a:rPr lang="en-US" altLang="zh-TW" sz="2400" dirty="0" smtClean="0">
                <a:solidFill>
                  <a:srgbClr val="0000FF"/>
                </a:solidFill>
                <a:latin typeface="Times New Roman" panose="02020603050405020304" pitchFamily="18" charset="0"/>
                <a:ea typeface="+mj-ea"/>
                <a:cs typeface="Times New Roman" panose="02020603050405020304" pitchFamily="18" charset="0"/>
              </a:rPr>
              <a:t>An inverse U-shaped relation between the stakes and settlement.</a:t>
            </a:r>
          </a:p>
          <a:p>
            <a:pPr lvl="2">
              <a:lnSpc>
                <a:spcPts val="2300"/>
              </a:lnSpc>
              <a:spcBef>
                <a:spcPts val="600"/>
              </a:spcBef>
              <a:buFont typeface="Wingdings 2" pitchFamily="18" charset="2"/>
              <a:buChar char="ò"/>
            </a:pPr>
            <a:r>
              <a:rPr lang="en-US" altLang="zh-TW" sz="2000" dirty="0" smtClean="0">
                <a:solidFill>
                  <a:srgbClr val="0000FF"/>
                </a:solidFill>
                <a:latin typeface="Times New Roman" panose="02020603050405020304" pitchFamily="18" charset="0"/>
                <a:ea typeface="+mj-ea"/>
                <a:cs typeface="Times New Roman" panose="02020603050405020304" pitchFamily="18" charset="0"/>
              </a:rPr>
              <a:t>Non-small claims (PEV cases): negative effect.</a:t>
            </a:r>
          </a:p>
          <a:p>
            <a:pPr lvl="2">
              <a:lnSpc>
                <a:spcPts val="2300"/>
              </a:lnSpc>
              <a:spcBef>
                <a:spcPts val="600"/>
              </a:spcBef>
              <a:buFont typeface="Wingdings 2" pitchFamily="18" charset="2"/>
              <a:buChar char="ò"/>
            </a:pPr>
            <a:r>
              <a:rPr lang="en-US" altLang="zh-TW" sz="2000" dirty="0" smtClean="0">
                <a:solidFill>
                  <a:srgbClr val="0000FF"/>
                </a:solidFill>
                <a:latin typeface="Times New Roman" panose="02020603050405020304" pitchFamily="18" charset="0"/>
                <a:ea typeface="+mj-ea"/>
                <a:cs typeface="Times New Roman" panose="02020603050405020304" pitchFamily="18" charset="0"/>
              </a:rPr>
              <a:t>Small claims (NEV cases): positive effect. </a:t>
            </a:r>
            <a:endParaRPr lang="en-US" altLang="zh-TW" sz="2000" b="1" i="1" dirty="0" smtClean="0">
              <a:solidFill>
                <a:srgbClr val="0000FF"/>
              </a:solidFill>
              <a:latin typeface="Times New Roman" panose="02020603050405020304" pitchFamily="18" charset="0"/>
              <a:ea typeface="+mj-ea"/>
              <a:cs typeface="Times New Roman" panose="02020603050405020304" pitchFamily="18" charset="0"/>
            </a:endParaRPr>
          </a:p>
          <a:p>
            <a:pPr lvl="1">
              <a:lnSpc>
                <a:spcPts val="2300"/>
              </a:lnSpc>
              <a:spcBef>
                <a:spcPts val="600"/>
              </a:spcBef>
              <a:buFont typeface="Wingdings 2" pitchFamily="18" charset="2"/>
              <a:buChar char="ò"/>
            </a:pPr>
            <a:r>
              <a:rPr lang="en-US" altLang="zh-TW" sz="2400" dirty="0" smtClean="0">
                <a:solidFill>
                  <a:srgbClr val="0000FF"/>
                </a:solidFill>
                <a:latin typeface="Times New Roman" panose="02020603050405020304" pitchFamily="18" charset="0"/>
                <a:ea typeface="+mj-ea"/>
                <a:cs typeface="Times New Roman" panose="02020603050405020304" pitchFamily="18" charset="0"/>
              </a:rPr>
              <a:t>When the threat to sue is an issue, an increase in stakes facilitates settlement.</a:t>
            </a:r>
          </a:p>
          <a:p>
            <a:pPr lvl="2">
              <a:lnSpc>
                <a:spcPts val="2300"/>
              </a:lnSpc>
              <a:spcBef>
                <a:spcPts val="600"/>
              </a:spcBef>
              <a:buFont typeface="Wingdings 2" pitchFamily="18" charset="2"/>
              <a:buChar char="ò"/>
            </a:pPr>
            <a:r>
              <a:rPr lang="en-US" altLang="zh-TW" sz="2000" dirty="0" smtClean="0">
                <a:solidFill>
                  <a:srgbClr val="0000FF"/>
                </a:solidFill>
                <a:latin typeface="Times New Roman" panose="02020603050405020304" pitchFamily="18" charset="0"/>
                <a:ea typeface="+mj-ea"/>
                <a:cs typeface="Times New Roman" panose="02020603050405020304" pitchFamily="18" charset="0"/>
              </a:rPr>
              <a:t>The accused party did not agree to settle purely for non-economic reason. </a:t>
            </a:r>
          </a:p>
          <a:p>
            <a:pPr lvl="2">
              <a:lnSpc>
                <a:spcPts val="2300"/>
              </a:lnSpc>
              <a:spcBef>
                <a:spcPts val="600"/>
              </a:spcBef>
              <a:buFont typeface="Wingdings 2" pitchFamily="18" charset="2"/>
              <a:buChar char="ò"/>
            </a:pPr>
            <a:r>
              <a:rPr lang="en-US" altLang="zh-TW" sz="2000" dirty="0" smtClean="0">
                <a:solidFill>
                  <a:srgbClr val="0000FF"/>
                </a:solidFill>
                <a:latin typeface="Times New Roman" panose="02020603050405020304" pitchFamily="18" charset="0"/>
                <a:ea typeface="+mj-ea"/>
                <a:cs typeface="Times New Roman" panose="02020603050405020304" pitchFamily="18" charset="0"/>
              </a:rPr>
              <a:t>The concern over litigation costs provides incentives. </a:t>
            </a:r>
          </a:p>
          <a:p>
            <a:pPr lvl="2">
              <a:lnSpc>
                <a:spcPts val="2300"/>
              </a:lnSpc>
              <a:spcBef>
                <a:spcPts val="600"/>
              </a:spcBef>
              <a:buFont typeface="Wingdings 2" pitchFamily="18" charset="2"/>
              <a:buChar char="ò"/>
            </a:pPr>
            <a:r>
              <a:rPr lang="en-US" altLang="zh-TW" sz="2000" dirty="0" smtClean="0">
                <a:solidFill>
                  <a:srgbClr val="0000FF"/>
                </a:solidFill>
                <a:latin typeface="Times New Roman" panose="02020603050405020304" pitchFamily="18" charset="0"/>
                <a:ea typeface="+mj-ea"/>
                <a:cs typeface="Times New Roman" panose="02020603050405020304" pitchFamily="18" charset="0"/>
              </a:rPr>
              <a:t>A strongly positive relation between the claim amount and the settlement amount: OLS coefficient: 0.92 </a:t>
            </a:r>
          </a:p>
          <a:p>
            <a:pPr lvl="1">
              <a:lnSpc>
                <a:spcPts val="2300"/>
              </a:lnSpc>
              <a:spcBef>
                <a:spcPts val="600"/>
              </a:spcBef>
              <a:buFont typeface="Wingdings 2" pitchFamily="18" charset="2"/>
              <a:buChar char="ò"/>
            </a:pPr>
            <a:r>
              <a:rPr lang="en-US" altLang="zh-TW" sz="2400" dirty="0" smtClean="0">
                <a:solidFill>
                  <a:srgbClr val="0000FF"/>
                </a:solidFill>
                <a:latin typeface="Times New Roman" panose="02020603050405020304" pitchFamily="18" charset="0"/>
                <a:ea typeface="+mj-ea"/>
                <a:cs typeface="Times New Roman" panose="02020603050405020304" pitchFamily="18" charset="0"/>
              </a:rPr>
              <a:t>The asymmetrical distribution of initial litigation costs cannot fully explain the settlement. </a:t>
            </a:r>
          </a:p>
          <a:p>
            <a:pPr lvl="1">
              <a:lnSpc>
                <a:spcPts val="2300"/>
              </a:lnSpc>
              <a:spcBef>
                <a:spcPts val="600"/>
              </a:spcBef>
              <a:buFont typeface="Wingdings 2" pitchFamily="18" charset="2"/>
              <a:buChar char="ò"/>
            </a:pPr>
            <a:r>
              <a:rPr lang="en-US" altLang="zh-TW" sz="2400" dirty="0" smtClean="0">
                <a:solidFill>
                  <a:srgbClr val="0000FF"/>
                </a:solidFill>
                <a:latin typeface="Times New Roman" panose="02020603050405020304" pitchFamily="18" charset="0"/>
                <a:ea typeface="+mj-ea"/>
                <a:cs typeface="Times New Roman" panose="02020603050405020304" pitchFamily="18" charset="0"/>
              </a:rPr>
              <a:t>The threat to sue plays an important role in the settlement mechanism.</a:t>
            </a:r>
            <a:endParaRPr lang="zh-TW" altLang="en-US" sz="2400" dirty="0">
              <a:solidFill>
                <a:srgbClr val="0000FF"/>
              </a:solidFill>
              <a:latin typeface="Times New Roman" panose="02020603050405020304" pitchFamily="18" charset="0"/>
              <a:ea typeface="+mj-ea"/>
              <a:cs typeface="Times New Roman" panose="02020603050405020304" pitchFamily="18" charset="0"/>
            </a:endParaRPr>
          </a:p>
        </p:txBody>
      </p:sp>
      <p:sp>
        <p:nvSpPr>
          <p:cNvPr id="9" name="矩形 8"/>
          <p:cNvSpPr/>
          <p:nvPr/>
        </p:nvSpPr>
        <p:spPr>
          <a:xfrm>
            <a:off x="611188" y="0"/>
            <a:ext cx="7993062" cy="2603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投影片編號版面配置區 4"/>
          <p:cNvSpPr txBox="1">
            <a:spLocks noGrp="1"/>
          </p:cNvSpPr>
          <p:nvPr/>
        </p:nvSpPr>
        <p:spPr bwMode="auto">
          <a:xfrm>
            <a:off x="7039322" y="6381750"/>
            <a:ext cx="1800225" cy="287338"/>
          </a:xfrm>
          <a:prstGeom prst="rect">
            <a:avLst/>
          </a:prstGeom>
          <a:noFill/>
          <a:ln>
            <a:miter lim="800000"/>
            <a:headEnd/>
            <a:tailEnd/>
          </a:ln>
        </p:spPr>
        <p:txBody>
          <a:bodyPr lIns="45720" rIns="45720" anchor="ctr">
            <a:noAutofit/>
          </a:bodyPr>
          <a:lstStyle/>
          <a:p>
            <a:pPr algn="r">
              <a:defRPr/>
            </a:pPr>
            <a:r>
              <a:rPr kumimoji="0" lang="zh-TW" altLang="en-US" b="1" dirty="0" smtClean="0">
                <a:latin typeface="+mn-ea"/>
                <a:ea typeface="+mn-ea"/>
                <a:cs typeface="Times New Roman" pitchFamily="18" charset="0"/>
              </a:rPr>
              <a:t>               </a:t>
            </a:r>
            <a:fld id="{13751CE6-C562-4CEA-B896-783250C3085C}" type="slidenum">
              <a:rPr kumimoji="0" lang="zh-TW" altLang="en-US" b="1" smtClean="0">
                <a:latin typeface="+mn-ea"/>
                <a:ea typeface="+mn-ea"/>
                <a:cs typeface="Times New Roman" pitchFamily="18" charset="0"/>
              </a:rPr>
              <a:pPr algn="r">
                <a:defRPr/>
              </a:pPr>
              <a:t>25</a:t>
            </a:fld>
            <a:endParaRPr kumimoji="0" lang="en-US" altLang="zh-TW" b="1" dirty="0">
              <a:latin typeface="+mn-ea"/>
              <a:ea typeface="+mn-ea"/>
              <a:cs typeface="Times New Roman" pitchFamily="18" charset="0"/>
            </a:endParaRPr>
          </a:p>
        </p:txBody>
      </p:sp>
      <p:sp>
        <p:nvSpPr>
          <p:cNvPr id="5" name="日期版面配置區 1"/>
          <p:cNvSpPr>
            <a:spLocks noGrp="1"/>
          </p:cNvSpPr>
          <p:nvPr>
            <p:ph type="dt" sz="half" idx="10"/>
          </p:nvPr>
        </p:nvSpPr>
        <p:spPr>
          <a:xfrm>
            <a:off x="0" y="6381750"/>
            <a:ext cx="1800225" cy="365125"/>
          </a:xfrm>
        </p:spPr>
        <p:txBody>
          <a:bodyPr/>
          <a:lstStyle/>
          <a:p>
            <a:pPr>
              <a:defRPr/>
            </a:pPr>
            <a:fld id="{8202A06B-F53D-4E73-BCAE-40F92F6E82DF}" type="datetime1">
              <a:rPr lang="zh-TW" altLang="en-US" smtClean="0"/>
              <a:t>2015/7/7</a:t>
            </a:fld>
            <a:endParaRPr lang="en-US" altLang="zh-TW" dirty="0" smtClean="0"/>
          </a:p>
        </p:txBody>
      </p:sp>
      <p:sp>
        <p:nvSpPr>
          <p:cNvPr id="7" name="頁尾版面配置區 2"/>
          <p:cNvSpPr>
            <a:spLocks noGrp="1"/>
          </p:cNvSpPr>
          <p:nvPr>
            <p:ph type="ftr" sz="quarter" idx="11"/>
          </p:nvPr>
        </p:nvSpPr>
        <p:spPr>
          <a:xfrm>
            <a:off x="3510880" y="6308725"/>
            <a:ext cx="3581400" cy="366713"/>
          </a:xfrm>
        </p:spPr>
        <p:txBody>
          <a:bodyPr/>
          <a:lstStyle/>
          <a:p>
            <a:pPr>
              <a:defRPr/>
            </a:pPr>
            <a:r>
              <a:rPr lang="en-US" altLang="zh-TW" sz="1100" smtClean="0"/>
              <a:t>Why Empirical Legal Studies?</a:t>
            </a:r>
            <a:endParaRPr lang="zh-TW" altLang="en-US" sz="1100" dirty="0"/>
          </a:p>
        </p:txBody>
      </p:sp>
      <p:graphicFrame>
        <p:nvGraphicFramePr>
          <p:cNvPr id="10" name="物件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55" name="方程式" r:id="rId4" imgW="114120" imgH="215640" progId="Equation.3">
                  <p:embed/>
                </p:oleObj>
              </mc:Choice>
              <mc:Fallback>
                <p:oleObj name="方程式"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 name="投影片編號版面配置區 1"/>
          <p:cNvSpPr>
            <a:spLocks noGrp="1"/>
          </p:cNvSpPr>
          <p:nvPr>
            <p:ph type="sldNum" sz="quarter" idx="12"/>
          </p:nvPr>
        </p:nvSpPr>
        <p:spPr/>
        <p:txBody>
          <a:bodyPr/>
          <a:lstStyle/>
          <a:p>
            <a:pPr>
              <a:defRPr/>
            </a:pPr>
            <a:fld id="{5432C112-6034-4EE4-9F15-F2CC2C6A0400}" type="slidenum">
              <a:rPr lang="zh-TW" altLang="en-US" smtClean="0"/>
              <a:pPr>
                <a:defRPr/>
              </a:pPr>
              <a:t>25</a:t>
            </a:fld>
            <a:endParaRPr lang="zh-TW" altLang="en-US"/>
          </a:p>
        </p:txBody>
      </p:sp>
    </p:spTree>
    <p:extLst>
      <p:ext uri="{BB962C8B-B14F-4D97-AF65-F5344CB8AC3E}">
        <p14:creationId xmlns:p14="http://schemas.microsoft.com/office/powerpoint/2010/main" val="1500855897"/>
      </p:ext>
    </p:extLst>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579296" cy="4764015"/>
          </a:xfrm>
        </p:spPr>
        <p:txBody>
          <a:bodyPr>
            <a:noAutofit/>
          </a:bodyPr>
          <a:lstStyle/>
          <a:p>
            <a:r>
              <a:rPr lang="en-US" altLang="zh-TW" sz="2400" dirty="0" smtClean="0">
                <a:latin typeface="Arial Rounded MT Bold" pitchFamily="34" charset="0"/>
                <a:ea typeface="華康圓體 Std W5" pitchFamily="50" charset="-120"/>
              </a:rPr>
              <a:t>Aim: To understand participants' legal consciousness, attitudes and decisions regarding the fact finding and evidence evaluations. </a:t>
            </a:r>
          </a:p>
          <a:p>
            <a:r>
              <a:rPr lang="en-US" altLang="zh-TW" sz="2400" dirty="0" smtClean="0">
                <a:latin typeface="Arial Rounded MT Bold" pitchFamily="34" charset="0"/>
                <a:ea typeface="華康圓體 Std W5" pitchFamily="50" charset="-120"/>
              </a:rPr>
              <a:t>The participants from open recruitment are asked to fill out the questionnaires before/after watching a</a:t>
            </a:r>
            <a:br>
              <a:rPr lang="en-US" altLang="zh-TW" sz="2400" dirty="0" smtClean="0">
                <a:latin typeface="Arial Rounded MT Bold" pitchFamily="34" charset="0"/>
                <a:ea typeface="華康圓體 Std W5" pitchFamily="50" charset="-120"/>
              </a:rPr>
            </a:br>
            <a:r>
              <a:rPr lang="zh-TW" altLang="en-US" sz="2400" dirty="0" smtClean="0">
                <a:latin typeface="Arial Rounded MT Bold" pitchFamily="34" charset="0"/>
                <a:ea typeface="華康圓體 Std W5" pitchFamily="50" charset="-120"/>
              </a:rPr>
              <a:t>                                                          </a:t>
            </a:r>
            <a:r>
              <a:rPr lang="en-US" altLang="zh-TW" sz="2400" dirty="0" smtClean="0">
                <a:latin typeface="Arial Rounded MT Bold" pitchFamily="34" charset="0"/>
                <a:ea typeface="華康圓體 Std W5" pitchFamily="50" charset="-120"/>
              </a:rPr>
              <a:t>         mock trial video,</a:t>
            </a:r>
            <a:br>
              <a:rPr lang="en-US" altLang="zh-TW" sz="2400" dirty="0" smtClean="0">
                <a:latin typeface="Arial Rounded MT Bold" pitchFamily="34" charset="0"/>
                <a:ea typeface="華康圓體 Std W5" pitchFamily="50" charset="-120"/>
              </a:rPr>
            </a:br>
            <a:r>
              <a:rPr lang="zh-TW" altLang="en-US" sz="2400" dirty="0" smtClean="0">
                <a:latin typeface="Arial Rounded MT Bold" pitchFamily="34" charset="0"/>
                <a:ea typeface="華康圓體 Std W5" pitchFamily="50" charset="-120"/>
              </a:rPr>
              <a:t>                                                                   </a:t>
            </a:r>
            <a:r>
              <a:rPr lang="en-US" altLang="zh-TW" sz="2400" dirty="0" smtClean="0">
                <a:latin typeface="Arial Rounded MT Bold" pitchFamily="34" charset="0"/>
                <a:ea typeface="華康圓體 Std W5" pitchFamily="50" charset="-120"/>
              </a:rPr>
              <a:t>which is adapted </a:t>
            </a:r>
            <a:r>
              <a:rPr lang="zh-TW" altLang="en-US" sz="2400" dirty="0" smtClean="0">
                <a:latin typeface="Arial Rounded MT Bold" pitchFamily="34" charset="0"/>
                <a:ea typeface="華康圓體 Std W5" pitchFamily="50" charset="-120"/>
              </a:rPr>
              <a:t> </a:t>
            </a:r>
            <a:r>
              <a:rPr lang="en-US" altLang="zh-TW" sz="2400" dirty="0" smtClean="0">
                <a:latin typeface="Arial Rounded MT Bold" pitchFamily="34" charset="0"/>
                <a:ea typeface="華康圓體 Std W5" pitchFamily="50" charset="-120"/>
              </a:rPr>
              <a:t/>
            </a:r>
            <a:br>
              <a:rPr lang="en-US" altLang="zh-TW" sz="2400" dirty="0" smtClean="0">
                <a:latin typeface="Arial Rounded MT Bold" pitchFamily="34" charset="0"/>
                <a:ea typeface="華康圓體 Std W5" pitchFamily="50" charset="-120"/>
              </a:rPr>
            </a:br>
            <a:r>
              <a:rPr lang="zh-TW" altLang="en-US" sz="2400" dirty="0" smtClean="0">
                <a:latin typeface="Arial Rounded MT Bold" pitchFamily="34" charset="0"/>
                <a:ea typeface="華康圓體 Std W5" pitchFamily="50" charset="-120"/>
              </a:rPr>
              <a:t>                                                                   </a:t>
            </a:r>
            <a:r>
              <a:rPr lang="en-US" altLang="zh-TW" sz="2400" dirty="0" smtClean="0">
                <a:latin typeface="Arial Rounded MT Bold" pitchFamily="34" charset="0"/>
                <a:ea typeface="華康圓體 Std W5" pitchFamily="50" charset="-120"/>
              </a:rPr>
              <a:t>from a true story </a:t>
            </a:r>
            <a:r>
              <a:rPr lang="zh-TW" altLang="en-US" sz="2400" dirty="0" smtClean="0">
                <a:latin typeface="Arial Rounded MT Bold" pitchFamily="34" charset="0"/>
                <a:ea typeface="華康圓體 Std W5" pitchFamily="50" charset="-120"/>
              </a:rPr>
              <a:t>          </a:t>
            </a:r>
            <a:r>
              <a:rPr lang="en-US" altLang="zh-TW" sz="2400" dirty="0" smtClean="0">
                <a:latin typeface="Arial Rounded MT Bold" pitchFamily="34" charset="0"/>
                <a:ea typeface="華康圓體 Std W5" pitchFamily="50" charset="-120"/>
              </a:rPr>
              <a:t/>
            </a:r>
            <a:br>
              <a:rPr lang="en-US" altLang="zh-TW" sz="2400" dirty="0" smtClean="0">
                <a:latin typeface="Arial Rounded MT Bold" pitchFamily="34" charset="0"/>
                <a:ea typeface="華康圓體 Std W5" pitchFamily="50" charset="-120"/>
              </a:rPr>
            </a:br>
            <a:r>
              <a:rPr lang="zh-TW" altLang="en-US" sz="2400" dirty="0" smtClean="0">
                <a:latin typeface="Arial Rounded MT Bold" pitchFamily="34" charset="0"/>
                <a:ea typeface="華康圓體 Std W5" pitchFamily="50" charset="-120"/>
              </a:rPr>
              <a:t>                                                                   </a:t>
            </a:r>
            <a:r>
              <a:rPr lang="en-US" altLang="zh-TW" sz="2400" dirty="0" smtClean="0">
                <a:latin typeface="Arial Rounded MT Bold" pitchFamily="34" charset="0"/>
                <a:ea typeface="華康圓體 Std W5" pitchFamily="50" charset="-120"/>
              </a:rPr>
              <a:t>about a women </a:t>
            </a:r>
            <a:br>
              <a:rPr lang="en-US" altLang="zh-TW" sz="2400" dirty="0" smtClean="0">
                <a:latin typeface="Arial Rounded MT Bold" pitchFamily="34" charset="0"/>
                <a:ea typeface="華康圓體 Std W5" pitchFamily="50" charset="-120"/>
              </a:rPr>
            </a:br>
            <a:r>
              <a:rPr lang="zh-TW" altLang="en-US" sz="2400" dirty="0" smtClean="0">
                <a:latin typeface="Arial Rounded MT Bold" pitchFamily="34" charset="0"/>
                <a:ea typeface="華康圓體 Std W5" pitchFamily="50" charset="-120"/>
              </a:rPr>
              <a:t>　　　                                                       </a:t>
            </a:r>
            <a:r>
              <a:rPr lang="en-US" altLang="zh-TW" sz="2400" dirty="0" smtClean="0">
                <a:latin typeface="Arial Rounded MT Bold" pitchFamily="34" charset="0"/>
                <a:ea typeface="華康圓體 Std W5" pitchFamily="50" charset="-120"/>
              </a:rPr>
              <a:t>accused of </a:t>
            </a:r>
            <a:br>
              <a:rPr lang="en-US" altLang="zh-TW" sz="2400" dirty="0" smtClean="0">
                <a:latin typeface="Arial Rounded MT Bold" pitchFamily="34" charset="0"/>
                <a:ea typeface="華康圓體 Std W5" pitchFamily="50" charset="-120"/>
              </a:rPr>
            </a:br>
            <a:r>
              <a:rPr lang="zh-TW" altLang="en-US" sz="2400" dirty="0" smtClean="0">
                <a:latin typeface="Arial Rounded MT Bold" pitchFamily="34" charset="0"/>
                <a:ea typeface="華康圓體 Std W5" pitchFamily="50" charset="-120"/>
              </a:rPr>
              <a:t>                                                                   </a:t>
            </a:r>
            <a:r>
              <a:rPr lang="en-US" altLang="zh-TW" sz="2400" dirty="0" smtClean="0">
                <a:latin typeface="Arial Rounded MT Bold" pitchFamily="34" charset="0"/>
                <a:ea typeface="華康圓體 Std W5" pitchFamily="50" charset="-120"/>
              </a:rPr>
              <a:t>helping an ATM</a:t>
            </a:r>
            <a:br>
              <a:rPr lang="en-US" altLang="zh-TW" sz="2400" dirty="0" smtClean="0">
                <a:latin typeface="Arial Rounded MT Bold" pitchFamily="34" charset="0"/>
                <a:ea typeface="華康圓體 Std W5" pitchFamily="50" charset="-120"/>
              </a:rPr>
            </a:br>
            <a:r>
              <a:rPr lang="en-US" altLang="zh-TW" sz="2400" dirty="0" smtClean="0">
                <a:latin typeface="Arial Rounded MT Bold" pitchFamily="34" charset="0"/>
                <a:ea typeface="華康圓體 Std W5" pitchFamily="50" charset="-120"/>
              </a:rPr>
              <a:t>                                                                   scam.</a:t>
            </a:r>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26</a:t>
            </a:fld>
            <a:endParaRPr lang="zh-TW" altLang="en-US" dirty="0"/>
          </a:p>
        </p:txBody>
      </p:sp>
      <p:sp>
        <p:nvSpPr>
          <p:cNvPr id="7" name="圓角矩形 6"/>
          <p:cNvSpPr/>
          <p:nvPr/>
        </p:nvSpPr>
        <p:spPr>
          <a:xfrm>
            <a:off x="593913" y="260648"/>
            <a:ext cx="8010535" cy="1152128"/>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3200" b="1" dirty="0" smtClean="0">
                <a:latin typeface="Berlin Sans FB Demi" pitchFamily="34" charset="0"/>
                <a:ea typeface="微軟正黑體" pitchFamily="34" charset="-120"/>
              </a:rPr>
              <a:t>Data Sources IV: Experiments</a:t>
            </a:r>
          </a:p>
          <a:p>
            <a:pPr algn="ctr"/>
            <a:r>
              <a:rPr lang="en-US" altLang="zh-TW" sz="3200" b="1" dirty="0" smtClean="0">
                <a:latin typeface="Berlin Sans FB Demi" pitchFamily="34" charset="0"/>
                <a:ea typeface="微軟正黑體" pitchFamily="34" charset="-120"/>
              </a:rPr>
              <a:t>Lay </a:t>
            </a:r>
            <a:r>
              <a:rPr lang="en-US" altLang="zh-TW" sz="3200" b="1" dirty="0">
                <a:latin typeface="Berlin Sans FB Demi" pitchFamily="34" charset="0"/>
                <a:ea typeface="微軟正黑體" pitchFamily="34" charset="-120"/>
              </a:rPr>
              <a:t>Participation </a:t>
            </a:r>
            <a:r>
              <a:rPr lang="en-US" altLang="zh-TW" sz="3200" b="1" dirty="0" smtClean="0">
                <a:latin typeface="Berlin Sans FB Demi" pitchFamily="34" charset="0"/>
                <a:ea typeface="微軟正黑體" pitchFamily="34" charset="-120"/>
              </a:rPr>
              <a:t>– Mock Jury Trials</a:t>
            </a:r>
            <a:endParaRPr lang="zh-TW" altLang="en-US" sz="3200" b="1" dirty="0">
              <a:latin typeface="Berlin Sans FB Demi" pitchFamily="34" charset="0"/>
              <a:ea typeface="微軟正黑體" pitchFamily="34" charset="-120"/>
            </a:endParaRPr>
          </a:p>
        </p:txBody>
      </p:sp>
      <p:sp>
        <p:nvSpPr>
          <p:cNvPr id="8" name="頁尾版面配置區 6"/>
          <p:cNvSpPr>
            <a:spLocks noGrp="1"/>
          </p:cNvSpPr>
          <p:nvPr>
            <p:ph type="ftr" sz="quarter" idx="11"/>
          </p:nvPr>
        </p:nvSpPr>
        <p:spPr>
          <a:xfrm>
            <a:off x="5580112" y="6356350"/>
            <a:ext cx="2895600" cy="365125"/>
          </a:xfrm>
        </p:spPr>
        <p:txBody>
          <a:bodyPr/>
          <a:lstStyle/>
          <a:p>
            <a:r>
              <a:rPr lang="en-US" altLang="zh-TW" smtClean="0">
                <a:latin typeface="華康明體 Std W12" pitchFamily="18" charset="-120"/>
                <a:ea typeface="華康明體 Std W12" pitchFamily="18" charset="-120"/>
              </a:rPr>
              <a:t>Why Empirical Legal Studies?</a:t>
            </a:r>
            <a:endParaRPr lang="zh-TW" altLang="en-US" dirty="0">
              <a:latin typeface="華康明體 Std W12" pitchFamily="18" charset="-120"/>
              <a:ea typeface="華康明體 Std W12" pitchFamily="18"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702918"/>
            <a:ext cx="5184998" cy="2174354"/>
          </a:xfrm>
          <a:prstGeom prst="rect">
            <a:avLst/>
          </a:prstGeom>
          <a:noFill/>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6309320"/>
            <a:ext cx="720000" cy="509711"/>
          </a:xfrm>
          <a:prstGeom prst="rect">
            <a:avLst/>
          </a:prstGeom>
        </p:spPr>
      </p:pic>
      <p:sp>
        <p:nvSpPr>
          <p:cNvPr id="2" name="日期版面配置區 1"/>
          <p:cNvSpPr>
            <a:spLocks noGrp="1"/>
          </p:cNvSpPr>
          <p:nvPr>
            <p:ph type="dt" sz="half" idx="10"/>
          </p:nvPr>
        </p:nvSpPr>
        <p:spPr/>
        <p:txBody>
          <a:bodyPr/>
          <a:lstStyle/>
          <a:p>
            <a:fld id="{DC48BDB5-0772-4EC9-9EA8-F95551399B9F}" type="datetime1">
              <a:rPr lang="zh-TW" altLang="en-US" smtClean="0"/>
              <a:t>2015/7/7</a:t>
            </a:fld>
            <a:endParaRPr lang="zh-TW" altLang="en-US"/>
          </a:p>
        </p:txBody>
      </p:sp>
    </p:spTree>
    <p:extLst>
      <p:ext uri="{BB962C8B-B14F-4D97-AF65-F5344CB8AC3E}">
        <p14:creationId xmlns:p14="http://schemas.microsoft.com/office/powerpoint/2010/main" val="1242421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91264" cy="4968552"/>
          </a:xfrm>
        </p:spPr>
        <p:txBody>
          <a:bodyPr>
            <a:noAutofit/>
          </a:bodyPr>
          <a:lstStyle/>
          <a:p>
            <a:r>
              <a:rPr lang="en-US" altLang="zh-TW" sz="2400" dirty="0">
                <a:latin typeface="Arial Rounded MT Bold" pitchFamily="34" charset="0"/>
                <a:ea typeface="華康圓體 Std W5" pitchFamily="50" charset="-120"/>
              </a:rPr>
              <a:t>T</a:t>
            </a:r>
            <a:r>
              <a:rPr lang="en-US" altLang="zh-TW" sz="2400" dirty="0" smtClean="0">
                <a:latin typeface="Arial Rounded MT Bold" pitchFamily="34" charset="0"/>
                <a:ea typeface="華康圓體 Std W5" pitchFamily="50" charset="-120"/>
              </a:rPr>
              <a:t>he </a:t>
            </a:r>
            <a:r>
              <a:rPr lang="en-US" altLang="zh-TW" sz="2400" dirty="0">
                <a:latin typeface="Arial Rounded MT Bold" pitchFamily="34" charset="0"/>
                <a:ea typeface="華康圓體 Std W5" pitchFamily="50" charset="-120"/>
              </a:rPr>
              <a:t>participants' background information </a:t>
            </a:r>
            <a:r>
              <a:rPr lang="en-US" altLang="zh-TW" sz="2400" dirty="0" smtClean="0">
                <a:latin typeface="Arial Rounded MT Bold" pitchFamily="34" charset="0"/>
                <a:ea typeface="華康圓體 Std W5" pitchFamily="50" charset="-120"/>
              </a:rPr>
              <a:t>and their </a:t>
            </a:r>
            <a:r>
              <a:rPr lang="en-US" altLang="zh-TW" sz="2400" dirty="0">
                <a:latin typeface="Arial Rounded MT Bold" pitchFamily="34" charset="0"/>
                <a:ea typeface="華康圓體 Std W5" pitchFamily="50" charset="-120"/>
              </a:rPr>
              <a:t>viewpoints of the legal system and </a:t>
            </a:r>
            <a:r>
              <a:rPr lang="en-US" altLang="zh-TW" sz="2400" dirty="0" smtClean="0">
                <a:latin typeface="Arial Rounded MT Bold" pitchFamily="34" charset="0"/>
                <a:ea typeface="華康圓體 Std W5" pitchFamily="50" charset="-120"/>
              </a:rPr>
              <a:t>judiciary </a:t>
            </a:r>
            <a:r>
              <a:rPr lang="en-US" altLang="zh-TW" sz="2400" dirty="0">
                <a:latin typeface="Arial Rounded MT Bold" pitchFamily="34" charset="0"/>
                <a:ea typeface="華康圓體 Std W5" pitchFamily="50" charset="-120"/>
              </a:rPr>
              <a:t>in Taiwan are collected, for </a:t>
            </a:r>
            <a:r>
              <a:rPr lang="en-US" altLang="zh-TW" sz="2400" dirty="0" smtClean="0">
                <a:latin typeface="Arial Rounded MT Bold" pitchFamily="34" charset="0"/>
                <a:ea typeface="華康圓體 Std W5" pitchFamily="50" charset="-120"/>
              </a:rPr>
              <a:t>example</a:t>
            </a:r>
            <a:r>
              <a:rPr lang="en-US" altLang="zh-TW" sz="2400" dirty="0" smtClean="0">
                <a:latin typeface="華康圓體 Std W5" pitchFamily="50" charset="-120"/>
                <a:ea typeface="華康圓體 Std W5" pitchFamily="50" charset="-120"/>
              </a:rPr>
              <a:t>, </a:t>
            </a:r>
          </a:p>
          <a:p>
            <a:pPr lvl="1"/>
            <a:r>
              <a:rPr lang="en-US" altLang="zh-TW" sz="2400" dirty="0" smtClean="0">
                <a:ea typeface="華康圓體 Std W5" pitchFamily="50" charset="-120"/>
              </a:rPr>
              <a:t>the fairness </a:t>
            </a:r>
            <a:r>
              <a:rPr lang="en-US" altLang="zh-TW" sz="2400" dirty="0">
                <a:ea typeface="華康圓體 Std W5" pitchFamily="50" charset="-120"/>
              </a:rPr>
              <a:t>of judges, </a:t>
            </a:r>
            <a:r>
              <a:rPr lang="en-US" altLang="zh-TW" sz="2400" dirty="0" smtClean="0">
                <a:ea typeface="華康圓體 Std W5" pitchFamily="50" charset="-120"/>
              </a:rPr>
              <a:t>prosecutors, and police.</a:t>
            </a:r>
            <a:br>
              <a:rPr lang="en-US" altLang="zh-TW" sz="2400" dirty="0" smtClean="0">
                <a:ea typeface="華康圓體 Std W5" pitchFamily="50" charset="-120"/>
              </a:rPr>
            </a:br>
            <a:endParaRPr lang="en-US" altLang="zh-TW" sz="2400" dirty="0" smtClean="0">
              <a:ea typeface="華康圓體 Std W5" pitchFamily="50" charset="-120"/>
            </a:endParaRPr>
          </a:p>
          <a:p>
            <a:pPr lvl="1"/>
            <a:endParaRPr lang="en-US" altLang="zh-TW" sz="2400" dirty="0" smtClean="0">
              <a:ea typeface="華康圓體 Std W5" pitchFamily="50" charset="-120"/>
            </a:endParaRPr>
          </a:p>
          <a:p>
            <a:r>
              <a:rPr lang="en-US" altLang="zh-TW" sz="2400" dirty="0" smtClean="0">
                <a:latin typeface="Arial Rounded MT Bold" pitchFamily="34" charset="0"/>
                <a:ea typeface="華康圓體 Std W5" pitchFamily="50" charset="-120"/>
              </a:rPr>
              <a:t>                    Guilty </a:t>
            </a:r>
            <a:r>
              <a:rPr lang="en-US" altLang="zh-TW" sz="2400" dirty="0">
                <a:latin typeface="Arial Rounded MT Bold" pitchFamily="34" charset="0"/>
                <a:ea typeface="華康圓體 Std W5" pitchFamily="50" charset="-120"/>
              </a:rPr>
              <a:t>defendants are acquitted or </a:t>
            </a:r>
            <a:r>
              <a:rPr lang="en-US" altLang="zh-TW" sz="2400" dirty="0" smtClean="0">
                <a:latin typeface="Arial Rounded MT Bold" pitchFamily="34" charset="0"/>
                <a:ea typeface="華康圓體 Std W5" pitchFamily="50" charset="-120"/>
              </a:rPr>
              <a:t/>
            </a:r>
            <a:br>
              <a:rPr lang="en-US" altLang="zh-TW" sz="2400" dirty="0" smtClean="0">
                <a:latin typeface="Arial Rounded MT Bold" pitchFamily="34" charset="0"/>
                <a:ea typeface="華康圓體 Std W5" pitchFamily="50" charset="-120"/>
              </a:rPr>
            </a:br>
            <a:r>
              <a:rPr lang="en-US" altLang="zh-TW" sz="2400" dirty="0" smtClean="0">
                <a:latin typeface="Arial Rounded MT Bold" pitchFamily="34" charset="0"/>
                <a:ea typeface="華康圓體 Std W5" pitchFamily="50" charset="-120"/>
              </a:rPr>
              <a:t>                    Innocent </a:t>
            </a:r>
            <a:r>
              <a:rPr lang="en-US" altLang="zh-TW" sz="2400" dirty="0">
                <a:latin typeface="Arial Rounded MT Bold" pitchFamily="34" charset="0"/>
                <a:ea typeface="華康圓體 Std W5" pitchFamily="50" charset="-120"/>
              </a:rPr>
              <a:t>people are convicted. </a:t>
            </a:r>
            <a:r>
              <a:rPr lang="en-US" altLang="zh-TW" sz="2400" dirty="0" smtClean="0">
                <a:latin typeface="Arial Rounded MT Bold" pitchFamily="34" charset="0"/>
                <a:ea typeface="華康圓體 Std W5" pitchFamily="50" charset="-120"/>
              </a:rPr>
              <a:t/>
            </a:r>
            <a:br>
              <a:rPr lang="en-US" altLang="zh-TW" sz="2400" dirty="0" smtClean="0">
                <a:latin typeface="Arial Rounded MT Bold" pitchFamily="34" charset="0"/>
                <a:ea typeface="華康圓體 Std W5" pitchFamily="50" charset="-120"/>
              </a:rPr>
            </a:br>
            <a:r>
              <a:rPr lang="en-US" altLang="zh-TW" sz="2400" dirty="0" smtClean="0">
                <a:latin typeface="Arial Rounded MT Bold" pitchFamily="34" charset="0"/>
                <a:ea typeface="華康圓體 Std W5" pitchFamily="50" charset="-120"/>
              </a:rPr>
              <a:t>                    Which </a:t>
            </a:r>
            <a:r>
              <a:rPr lang="en-US" altLang="zh-TW" sz="2400" dirty="0">
                <a:latin typeface="Arial Rounded MT Bold" pitchFamily="34" charset="0"/>
                <a:ea typeface="華康圓體 Std W5" pitchFamily="50" charset="-120"/>
              </a:rPr>
              <a:t>one is more </a:t>
            </a:r>
            <a:r>
              <a:rPr lang="en-US" altLang="zh-TW" sz="2400" dirty="0" smtClean="0">
                <a:latin typeface="Arial Rounded MT Bold" pitchFamily="34" charset="0"/>
                <a:ea typeface="華康圓體 Std W5" pitchFamily="50" charset="-120"/>
              </a:rPr>
              <a:t>undesirable?</a:t>
            </a:r>
            <a:endParaRPr lang="en-US" altLang="zh-TW" sz="2400" dirty="0">
              <a:latin typeface="Arial Rounded MT Bold" pitchFamily="34" charset="0"/>
              <a:ea typeface="華康圓體 Std W5" pitchFamily="50" charset="-120"/>
            </a:endParaRPr>
          </a:p>
          <a:p>
            <a:r>
              <a:rPr lang="en-US" altLang="zh-TW" sz="2400" dirty="0" smtClean="0">
                <a:latin typeface="Arial Rounded MT Bold" pitchFamily="34" charset="0"/>
                <a:ea typeface="華康圓體 Std W5" pitchFamily="50" charset="-120"/>
              </a:rPr>
              <a:t>How does the decision rule impact jurors/juries decisions after deliberation?</a:t>
            </a:r>
            <a:endParaRPr lang="en-US" altLang="zh-TW" sz="2400" dirty="0">
              <a:latin typeface="Arial Rounded MT Bold" pitchFamily="34" charset="0"/>
              <a:ea typeface="華康圓體 Std W5" pitchFamily="50" charset="-120"/>
            </a:endParaRPr>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27</a:t>
            </a:fld>
            <a:endParaRPr lang="zh-TW" altLang="en-US" dirty="0"/>
          </a:p>
        </p:txBody>
      </p:sp>
      <p:sp>
        <p:nvSpPr>
          <p:cNvPr id="7" name="圓角矩形 6"/>
          <p:cNvSpPr/>
          <p:nvPr/>
        </p:nvSpPr>
        <p:spPr>
          <a:xfrm>
            <a:off x="593913" y="476672"/>
            <a:ext cx="8010535" cy="648072"/>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4000" b="1" dirty="0">
                <a:latin typeface="Berlin Sans FB Demi" pitchFamily="34" charset="0"/>
                <a:ea typeface="微軟正黑體" pitchFamily="34" charset="-120"/>
              </a:rPr>
              <a:t>Before </a:t>
            </a:r>
            <a:r>
              <a:rPr lang="en-US" altLang="zh-TW" sz="4000" b="1" dirty="0" smtClean="0">
                <a:latin typeface="Berlin Sans FB Demi" pitchFamily="34" charset="0"/>
                <a:ea typeface="微軟正黑體" pitchFamily="34" charset="-120"/>
              </a:rPr>
              <a:t>Watching the Video</a:t>
            </a:r>
            <a:endParaRPr lang="zh-TW" altLang="en-US" sz="4000" b="1" dirty="0">
              <a:latin typeface="Berlin Sans FB Demi" pitchFamily="34" charset="0"/>
              <a:ea typeface="微軟正黑體" pitchFamily="34" charset="-120"/>
            </a:endParaRPr>
          </a:p>
        </p:txBody>
      </p:sp>
      <p:sp>
        <p:nvSpPr>
          <p:cNvPr id="8" name="頁尾版面配置區 6"/>
          <p:cNvSpPr>
            <a:spLocks noGrp="1"/>
          </p:cNvSpPr>
          <p:nvPr>
            <p:ph type="ftr" sz="quarter" idx="11"/>
          </p:nvPr>
        </p:nvSpPr>
        <p:spPr>
          <a:xfrm>
            <a:off x="5580112" y="6356350"/>
            <a:ext cx="2895600" cy="365125"/>
          </a:xfrm>
        </p:spPr>
        <p:txBody>
          <a:bodyPr/>
          <a:lstStyle/>
          <a:p>
            <a:r>
              <a:rPr lang="en-US" altLang="zh-TW" smtClean="0">
                <a:latin typeface="華康明體 Std W12" pitchFamily="18" charset="-120"/>
                <a:ea typeface="華康明體 Std W12" pitchFamily="18" charset="-120"/>
              </a:rPr>
              <a:t>Why Empirical Legal Studies?</a:t>
            </a:r>
            <a:endParaRPr lang="zh-TW" altLang="en-US" dirty="0">
              <a:latin typeface="華康明體 Std W12" pitchFamily="18" charset="-120"/>
              <a:ea typeface="華康明體 Std W12" pitchFamily="18" charset="-12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6309320"/>
            <a:ext cx="720000" cy="509711"/>
          </a:xfrm>
          <a:prstGeom prst="rect">
            <a:avLst/>
          </a:prstGeom>
        </p:spPr>
      </p:pic>
      <p:graphicFrame>
        <p:nvGraphicFramePr>
          <p:cNvPr id="5" name="資料庫圖表 4"/>
          <p:cNvGraphicFramePr/>
          <p:nvPr>
            <p:extLst>
              <p:ext uri="{D42A27DB-BD31-4B8C-83A1-F6EECF244321}">
                <p14:modId xmlns:p14="http://schemas.microsoft.com/office/powerpoint/2010/main" val="3712293083"/>
              </p:ext>
            </p:extLst>
          </p:nvPr>
        </p:nvGraphicFramePr>
        <p:xfrm>
          <a:off x="4283968" y="1628800"/>
          <a:ext cx="4581525"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資料庫圖表 10"/>
          <p:cNvGraphicFramePr/>
          <p:nvPr>
            <p:extLst>
              <p:ext uri="{D42A27DB-BD31-4B8C-83A1-F6EECF244321}">
                <p14:modId xmlns:p14="http://schemas.microsoft.com/office/powerpoint/2010/main" val="1806049143"/>
              </p:ext>
            </p:extLst>
          </p:nvPr>
        </p:nvGraphicFramePr>
        <p:xfrm>
          <a:off x="899592" y="1690687"/>
          <a:ext cx="4467225" cy="34766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資料庫圖表 12"/>
          <p:cNvGraphicFramePr/>
          <p:nvPr>
            <p:extLst>
              <p:ext uri="{D42A27DB-BD31-4B8C-83A1-F6EECF244321}">
                <p14:modId xmlns:p14="http://schemas.microsoft.com/office/powerpoint/2010/main" val="170888397"/>
              </p:ext>
            </p:extLst>
          </p:nvPr>
        </p:nvGraphicFramePr>
        <p:xfrm>
          <a:off x="5652120" y="1700808"/>
          <a:ext cx="3143250" cy="268605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 name="日期版面配置區 1"/>
          <p:cNvSpPr>
            <a:spLocks noGrp="1"/>
          </p:cNvSpPr>
          <p:nvPr>
            <p:ph type="dt" sz="half" idx="10"/>
          </p:nvPr>
        </p:nvSpPr>
        <p:spPr/>
        <p:txBody>
          <a:bodyPr/>
          <a:lstStyle/>
          <a:p>
            <a:fld id="{9127800B-4137-44DA-B58B-534415942E62}" type="datetime1">
              <a:rPr lang="zh-TW" altLang="en-US" smtClean="0"/>
              <a:t>2015/7/7</a:t>
            </a:fld>
            <a:endParaRPr lang="zh-TW" altLang="en-US"/>
          </a:p>
        </p:txBody>
      </p:sp>
    </p:spTree>
    <p:extLst>
      <p:ext uri="{BB962C8B-B14F-4D97-AF65-F5344CB8AC3E}">
        <p14:creationId xmlns:p14="http://schemas.microsoft.com/office/powerpoint/2010/main" val="2681345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C:\Users\Ho\AppData\Local\Microsoft\Windows\Temporary Internet Files\Content.IE5\VW9E6LF1\MC900023498[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292475" y="4221088"/>
            <a:ext cx="3311973" cy="1800200"/>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p:cNvSpPr>
            <a:spLocks noGrp="1"/>
          </p:cNvSpPr>
          <p:nvPr>
            <p:ph idx="1"/>
          </p:nvPr>
        </p:nvSpPr>
        <p:spPr>
          <a:xfrm>
            <a:off x="457200" y="4797152"/>
            <a:ext cx="8291264" cy="1656184"/>
          </a:xfrm>
        </p:spPr>
        <p:txBody>
          <a:bodyPr>
            <a:noAutofit/>
          </a:bodyPr>
          <a:lstStyle/>
          <a:p>
            <a:r>
              <a:rPr lang="en-US" altLang="zh-TW" sz="2400" dirty="0" smtClean="0">
                <a:latin typeface="Arial Rounded MT Bold" pitchFamily="34" charset="0"/>
                <a:ea typeface="華康圓體 Std W5" pitchFamily="50" charset="-120"/>
              </a:rPr>
              <a:t>The participants are asked to respond their own decision </a:t>
            </a:r>
            <a:r>
              <a:rPr lang="en-US" altLang="zh-TW" sz="2400" dirty="0">
                <a:latin typeface="Arial Rounded MT Bold" pitchFamily="34" charset="0"/>
                <a:ea typeface="華康圓體 Std W5" pitchFamily="50" charset="-120"/>
              </a:rPr>
              <a:t>first and </a:t>
            </a:r>
            <a:r>
              <a:rPr lang="en-US" altLang="zh-TW" sz="2400" dirty="0" smtClean="0">
                <a:latin typeface="Arial Rounded MT Bold" pitchFamily="34" charset="0"/>
                <a:ea typeface="華康圓體 Std W5" pitchFamily="50" charset="-120"/>
              </a:rPr>
              <a:t>degrees </a:t>
            </a:r>
            <a:r>
              <a:rPr lang="en-US" altLang="zh-TW" sz="2400" dirty="0">
                <a:latin typeface="Arial Rounded MT Bold" pitchFamily="34" charset="0"/>
                <a:ea typeface="華康圓體 Std W5" pitchFamily="50" charset="-120"/>
              </a:rPr>
              <a:t>of </a:t>
            </a:r>
            <a:r>
              <a:rPr lang="en-US" altLang="zh-TW" sz="2400" dirty="0" smtClean="0">
                <a:latin typeface="Arial Rounded MT Bold" pitchFamily="34" charset="0"/>
                <a:ea typeface="華康圓體 Std W5" pitchFamily="50" charset="-120"/>
              </a:rPr>
              <a:t>confidence, and </a:t>
            </a:r>
            <a:r>
              <a:rPr lang="en-US" altLang="zh-TW" sz="2400" dirty="0">
                <a:latin typeface="Arial Rounded MT Bold" pitchFamily="34" charset="0"/>
                <a:ea typeface="華康圓體 Std W5" pitchFamily="50" charset="-120"/>
              </a:rPr>
              <a:t>then </a:t>
            </a:r>
            <a:r>
              <a:rPr lang="en-US" altLang="zh-TW" sz="2400" dirty="0" smtClean="0">
                <a:latin typeface="Arial Rounded MT Bold" pitchFamily="34" charset="0"/>
                <a:ea typeface="華康圓體 Std W5" pitchFamily="50" charset="-120"/>
              </a:rPr>
              <a:t>they make a group decision, by </a:t>
            </a:r>
            <a:r>
              <a:rPr lang="en-US" altLang="zh-TW" sz="2400" dirty="0">
                <a:latin typeface="Arial Rounded MT Bold" pitchFamily="34" charset="0"/>
                <a:ea typeface="華康圓體 Std W5" pitchFamily="50" charset="-120"/>
              </a:rPr>
              <a:t>unanimity or by majority </a:t>
            </a:r>
            <a:r>
              <a:rPr lang="en-US" altLang="zh-TW" sz="2400" dirty="0" smtClean="0">
                <a:latin typeface="Arial Rounded MT Bold" pitchFamily="34" charset="0"/>
                <a:ea typeface="華康圓體 Std W5" pitchFamily="50" charset="-120"/>
              </a:rPr>
              <a:t>voting, after deliberation.</a:t>
            </a:r>
            <a:endParaRPr lang="en-US" altLang="zh-TW" sz="2400" dirty="0">
              <a:latin typeface="Arial Rounded MT Bold" pitchFamily="34" charset="0"/>
              <a:ea typeface="華康圓體 Std W5" pitchFamily="50" charset="-120"/>
            </a:endParaRPr>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28</a:t>
            </a:fld>
            <a:endParaRPr lang="zh-TW" altLang="en-US" dirty="0"/>
          </a:p>
        </p:txBody>
      </p:sp>
      <p:sp>
        <p:nvSpPr>
          <p:cNvPr id="8" name="頁尾版面配置區 6"/>
          <p:cNvSpPr>
            <a:spLocks noGrp="1"/>
          </p:cNvSpPr>
          <p:nvPr>
            <p:ph type="ftr" sz="quarter" idx="11"/>
          </p:nvPr>
        </p:nvSpPr>
        <p:spPr>
          <a:xfrm>
            <a:off x="5580112" y="6356350"/>
            <a:ext cx="2895600" cy="365125"/>
          </a:xfrm>
        </p:spPr>
        <p:txBody>
          <a:bodyPr/>
          <a:lstStyle/>
          <a:p>
            <a:r>
              <a:rPr lang="en-US" altLang="zh-TW" smtClean="0">
                <a:latin typeface="華康明體 Std W12" pitchFamily="18" charset="-120"/>
                <a:ea typeface="華康明體 Std W12" pitchFamily="18" charset="-120"/>
              </a:rPr>
              <a:t>Why Empirical Legal Studies?</a:t>
            </a:r>
            <a:endParaRPr lang="zh-TW" altLang="en-US" dirty="0">
              <a:latin typeface="華康明體 Std W12" pitchFamily="18" charset="-120"/>
              <a:ea typeface="華康明體 Std W12" pitchFamily="18" charset="-12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6309320"/>
            <a:ext cx="720000" cy="509711"/>
          </a:xfrm>
          <a:prstGeom prst="rect">
            <a:avLst/>
          </a:prstGeom>
        </p:spPr>
      </p:pic>
      <p:sp>
        <p:nvSpPr>
          <p:cNvPr id="11" name="圓角矩形 10"/>
          <p:cNvSpPr/>
          <p:nvPr/>
        </p:nvSpPr>
        <p:spPr>
          <a:xfrm>
            <a:off x="593913" y="260648"/>
            <a:ext cx="8010535" cy="648072"/>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4000" b="1" dirty="0" smtClean="0">
                <a:latin typeface="Berlin Sans FB Demi" pitchFamily="34" charset="0"/>
                <a:ea typeface="微軟正黑體" pitchFamily="34" charset="-120"/>
              </a:rPr>
              <a:t>After Watching the Video</a:t>
            </a:r>
            <a:endParaRPr lang="zh-TW" altLang="en-US" sz="4000" b="1" dirty="0">
              <a:latin typeface="Berlin Sans FB Demi" pitchFamily="34" charset="0"/>
              <a:ea typeface="微軟正黑體" pitchFamily="34" charset="-120"/>
            </a:endParaRPr>
          </a:p>
        </p:txBody>
      </p:sp>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913" y="2565064"/>
            <a:ext cx="2027826" cy="1440000"/>
          </a:xfrm>
          <a:prstGeom prst="hexagon">
            <a:avLst/>
          </a:prstGeom>
        </p:spPr>
      </p:pic>
      <p:pic>
        <p:nvPicPr>
          <p:cNvPr id="14" name="圖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9744" y="1140252"/>
            <a:ext cx="2026800" cy="1467319"/>
          </a:xfrm>
          <a:prstGeom prst="hexagon">
            <a:avLst/>
          </a:prstGeom>
        </p:spPr>
      </p:pic>
      <p:pic>
        <p:nvPicPr>
          <p:cNvPr id="15" name="圖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000" y="1080000"/>
            <a:ext cx="2027825" cy="1440000"/>
          </a:xfrm>
          <a:prstGeom prst="hexagon">
            <a:avLst/>
          </a:prstGeom>
        </p:spPr>
      </p:pic>
      <p:pic>
        <p:nvPicPr>
          <p:cNvPr id="17" name="圖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60000" y="2658415"/>
            <a:ext cx="2026800" cy="1562673"/>
          </a:xfrm>
          <a:prstGeom prst="hexagon">
            <a:avLst/>
          </a:prstGeom>
        </p:spPr>
      </p:pic>
      <p:pic>
        <p:nvPicPr>
          <p:cNvPr id="19" name="圖片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342" y="1854439"/>
            <a:ext cx="2026800" cy="1478049"/>
          </a:xfrm>
          <a:prstGeom prst="hexagon">
            <a:avLst/>
          </a:prstGeom>
        </p:spPr>
      </p:pic>
      <p:pic>
        <p:nvPicPr>
          <p:cNvPr id="20" name="圖片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2000" y="3384000"/>
            <a:ext cx="2026800" cy="1478049"/>
          </a:xfrm>
          <a:prstGeom prst="hexagon">
            <a:avLst/>
          </a:prstGeom>
        </p:spPr>
      </p:pic>
      <p:pic>
        <p:nvPicPr>
          <p:cNvPr id="5" name="圖片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52120" y="1916832"/>
            <a:ext cx="2026800" cy="1478737"/>
          </a:xfrm>
          <a:prstGeom prst="hexagon">
            <a:avLst/>
          </a:prstGeom>
        </p:spPr>
      </p:pic>
      <p:sp>
        <p:nvSpPr>
          <p:cNvPr id="6" name="日期版面配置區 5"/>
          <p:cNvSpPr>
            <a:spLocks noGrp="1"/>
          </p:cNvSpPr>
          <p:nvPr>
            <p:ph type="dt" sz="half" idx="10"/>
          </p:nvPr>
        </p:nvSpPr>
        <p:spPr/>
        <p:txBody>
          <a:bodyPr/>
          <a:lstStyle/>
          <a:p>
            <a:fld id="{D1AB7C74-ED70-484E-8250-6CD3EB11C0A3}" type="datetime1">
              <a:rPr lang="zh-TW" altLang="en-US" smtClean="0"/>
              <a:t>2015/7/7</a:t>
            </a:fld>
            <a:endParaRPr lang="zh-TW" altLang="en-US"/>
          </a:p>
        </p:txBody>
      </p:sp>
    </p:spTree>
    <p:extLst>
      <p:ext uri="{BB962C8B-B14F-4D97-AF65-F5344CB8AC3E}">
        <p14:creationId xmlns:p14="http://schemas.microsoft.com/office/powerpoint/2010/main" val="1625349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6"/>
          <p:cNvGraphicFramePr>
            <a:graphicFrameLocks noGrp="1"/>
          </p:cNvGraphicFramePr>
          <p:nvPr>
            <p:ph sz="quarter" idx="1"/>
            <p:extLst>
              <p:ext uri="{D42A27DB-BD31-4B8C-83A1-F6EECF244321}">
                <p14:modId xmlns:p14="http://schemas.microsoft.com/office/powerpoint/2010/main" val="590659186"/>
              </p:ext>
            </p:extLst>
          </p:nvPr>
        </p:nvGraphicFramePr>
        <p:xfrm>
          <a:off x="590550" y="1751013"/>
          <a:ext cx="800735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2531" name="投影片編號版面配置區 3"/>
          <p:cNvSpPr txBox="1">
            <a:spLocks noGrp="1"/>
          </p:cNvSpPr>
          <p:nvPr/>
        </p:nvSpPr>
        <p:spPr bwMode="auto">
          <a:xfrm>
            <a:off x="7164388" y="6308725"/>
            <a:ext cx="18002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kumimoji="1">
                <a:solidFill>
                  <a:schemeClr val="tx1"/>
                </a:solidFill>
                <a:latin typeface="Georgia" pitchFamily="18" charset="0"/>
                <a:ea typeface="新細明體" pitchFamily="18" charset="-120"/>
              </a:defRPr>
            </a:lvl1pPr>
            <a:lvl2pPr marL="742950" indent="-285750" eaLnBrk="0" hangingPunct="0">
              <a:defRPr kumimoji="1">
                <a:solidFill>
                  <a:schemeClr val="tx1"/>
                </a:solidFill>
                <a:latin typeface="Georgia" pitchFamily="18" charset="0"/>
                <a:ea typeface="新細明體" pitchFamily="18" charset="-120"/>
              </a:defRPr>
            </a:lvl2pPr>
            <a:lvl3pPr marL="1143000" indent="-228600" eaLnBrk="0" hangingPunct="0">
              <a:defRPr kumimoji="1">
                <a:solidFill>
                  <a:schemeClr val="tx1"/>
                </a:solidFill>
                <a:latin typeface="Georgia" pitchFamily="18" charset="0"/>
                <a:ea typeface="新細明體" pitchFamily="18" charset="-120"/>
              </a:defRPr>
            </a:lvl3pPr>
            <a:lvl4pPr marL="1600200" indent="-228600" eaLnBrk="0" hangingPunct="0">
              <a:defRPr kumimoji="1">
                <a:solidFill>
                  <a:schemeClr val="tx1"/>
                </a:solidFill>
                <a:latin typeface="Georgia" pitchFamily="18" charset="0"/>
                <a:ea typeface="新細明體" pitchFamily="18" charset="-120"/>
              </a:defRPr>
            </a:lvl4pPr>
            <a:lvl5pPr marL="2057400" indent="-228600" eaLnBrk="0" hangingPunct="0">
              <a:defRPr kumimoji="1">
                <a:solidFill>
                  <a:schemeClr val="tx1"/>
                </a:solidFill>
                <a:latin typeface="Georg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eorg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eorg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eorg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eorgia" pitchFamily="18" charset="0"/>
                <a:ea typeface="新細明體" pitchFamily="18" charset="-120"/>
              </a:defRPr>
            </a:lvl9pPr>
          </a:lstStyle>
          <a:p>
            <a:pPr algn="r" eaLnBrk="1" hangingPunct="1"/>
            <a:fld id="{971B9F69-40E6-41D3-B572-70570A9C01E7}" type="slidenum">
              <a:rPr kumimoji="0" lang="zh-TW" altLang="en-US" sz="1200">
                <a:solidFill>
                  <a:schemeClr val="bg1"/>
                </a:solidFill>
              </a:rPr>
              <a:pPr algn="r" eaLnBrk="1" hangingPunct="1"/>
              <a:t>29</a:t>
            </a:fld>
            <a:endParaRPr kumimoji="0" lang="en-US" altLang="zh-TW" sz="1200">
              <a:solidFill>
                <a:schemeClr val="bg1"/>
              </a:solidFill>
            </a:endParaRPr>
          </a:p>
        </p:txBody>
      </p:sp>
      <p:sp>
        <p:nvSpPr>
          <p:cNvPr id="6" name="標題 1"/>
          <p:cNvSpPr>
            <a:spLocks noGrp="1"/>
          </p:cNvSpPr>
          <p:nvPr>
            <p:ph type="title"/>
          </p:nvPr>
        </p:nvSpPr>
        <p:spPr>
          <a:xfrm>
            <a:off x="430213" y="188913"/>
            <a:ext cx="8534400" cy="903287"/>
          </a:xfrm>
        </p:spPr>
        <p:txBody>
          <a:bodyPr>
            <a:normAutofit fontScale="90000"/>
          </a:bodyPr>
          <a:lstStyle/>
          <a:p>
            <a:pPr eaLnBrk="1" hangingPunct="1">
              <a:defRPr/>
            </a:pPr>
            <a:r>
              <a:rPr lang="en-US" altLang="zh-TW" sz="2800" b="1" dirty="0" smtClean="0">
                <a:effectLst/>
                <a:latin typeface="Times New Roman" pitchFamily="18" charset="0"/>
                <a:cs typeface="Times New Roman" pitchFamily="18" charset="0"/>
              </a:rPr>
              <a:t>Results: Pre-deliberation v. Post-deliberation Votes on Defendant’s Guilt</a:t>
            </a:r>
            <a:endParaRPr lang="zh-TW" altLang="en-US" sz="2800" b="1" dirty="0">
              <a:effectLst/>
              <a:latin typeface="Times New Roman" pitchFamily="18" charset="0"/>
              <a:cs typeface="Times New Roman" pitchFamily="18" charset="0"/>
            </a:endParaRPr>
          </a:p>
        </p:txBody>
      </p:sp>
      <p:sp>
        <p:nvSpPr>
          <p:cNvPr id="7" name="日期版面配置區 1"/>
          <p:cNvSpPr>
            <a:spLocks noGrp="1"/>
          </p:cNvSpPr>
          <p:nvPr>
            <p:ph type="dt" sz="quarter" idx="10"/>
          </p:nvPr>
        </p:nvSpPr>
        <p:spPr bwMode="auto">
          <a:xfrm>
            <a:off x="179388" y="6381750"/>
            <a:ext cx="24479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eorgia" pitchFamily="18" charset="0"/>
                <a:ea typeface="新細明體" pitchFamily="18" charset="-120"/>
              </a:defRPr>
            </a:lvl1pPr>
            <a:lvl2pPr marL="742950" indent="-285750" eaLnBrk="0" hangingPunct="0">
              <a:defRPr kumimoji="1">
                <a:solidFill>
                  <a:schemeClr val="tx1"/>
                </a:solidFill>
                <a:latin typeface="Georgia" pitchFamily="18" charset="0"/>
                <a:ea typeface="新細明體" pitchFamily="18" charset="-120"/>
              </a:defRPr>
            </a:lvl2pPr>
            <a:lvl3pPr marL="1143000" indent="-228600" eaLnBrk="0" hangingPunct="0">
              <a:defRPr kumimoji="1">
                <a:solidFill>
                  <a:schemeClr val="tx1"/>
                </a:solidFill>
                <a:latin typeface="Georgia" pitchFamily="18" charset="0"/>
                <a:ea typeface="新細明體" pitchFamily="18" charset="-120"/>
              </a:defRPr>
            </a:lvl3pPr>
            <a:lvl4pPr marL="1600200" indent="-228600" eaLnBrk="0" hangingPunct="0">
              <a:defRPr kumimoji="1">
                <a:solidFill>
                  <a:schemeClr val="tx1"/>
                </a:solidFill>
                <a:latin typeface="Georgia" pitchFamily="18" charset="0"/>
                <a:ea typeface="新細明體" pitchFamily="18" charset="-120"/>
              </a:defRPr>
            </a:lvl4pPr>
            <a:lvl5pPr marL="2057400" indent="-228600" eaLnBrk="0" hangingPunct="0">
              <a:defRPr kumimoji="1">
                <a:solidFill>
                  <a:schemeClr val="tx1"/>
                </a:solidFill>
                <a:latin typeface="Georg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eorg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eorg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eorg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eorgia" pitchFamily="18" charset="0"/>
                <a:ea typeface="新細明體" pitchFamily="18" charset="-120"/>
              </a:defRPr>
            </a:lvl9pPr>
          </a:lstStyle>
          <a:p>
            <a:pPr algn="l" eaLnBrk="1" fontAlgn="base" hangingPunct="1">
              <a:spcBef>
                <a:spcPct val="0"/>
              </a:spcBef>
              <a:spcAft>
                <a:spcPct val="0"/>
              </a:spcAft>
            </a:pPr>
            <a:fld id="{C00624C3-25D1-4186-8CE4-390A8D0701E2}" type="datetime1">
              <a:rPr kumimoji="0" lang="zh-TW" altLang="en-US" sz="1200" smtClean="0">
                <a:solidFill>
                  <a:srgbClr val="FFFFFF"/>
                </a:solidFill>
              </a:rPr>
              <a:t>2015/7/7</a:t>
            </a:fld>
            <a:endParaRPr kumimoji="0" lang="zh-TW" altLang="en-US" sz="1200" dirty="0" smtClean="0">
              <a:solidFill>
                <a:srgbClr val="FFFFFF"/>
              </a:solidFill>
            </a:endParaRPr>
          </a:p>
        </p:txBody>
      </p:sp>
      <p:sp>
        <p:nvSpPr>
          <p:cNvPr id="3" name="頁尾版面配置區 2"/>
          <p:cNvSpPr>
            <a:spLocks noGrp="1"/>
          </p:cNvSpPr>
          <p:nvPr>
            <p:ph type="ftr" sz="quarter" idx="11"/>
          </p:nvPr>
        </p:nvSpPr>
        <p:spPr/>
        <p:txBody>
          <a:bodyPr/>
          <a:lstStyle/>
          <a:p>
            <a:r>
              <a:rPr lang="en-US" altLang="zh-TW" smtClean="0"/>
              <a:t>Why Empirical Legal Studies?</a:t>
            </a:r>
            <a:endParaRPr lang="zh-TW" altLang="en-US"/>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29</a:t>
            </a:fld>
            <a:endParaRPr lang="zh-TW" altLang="en-US"/>
          </a:p>
        </p:txBody>
      </p:sp>
    </p:spTree>
    <p:extLst>
      <p:ext uri="{BB962C8B-B14F-4D97-AF65-F5344CB8AC3E}">
        <p14:creationId xmlns:p14="http://schemas.microsoft.com/office/powerpoint/2010/main" val="2863794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r>
              <a:rPr lang="en-US" altLang="zh-TW" smtClean="0"/>
              <a:t>Why Empirical Legal Studies?</a:t>
            </a:r>
            <a:endParaRPr lang="zh-TW" altLang="en-US"/>
          </a:p>
        </p:txBody>
      </p:sp>
      <p:sp>
        <p:nvSpPr>
          <p:cNvPr id="5" name="投影片編號版面配置區 4"/>
          <p:cNvSpPr>
            <a:spLocks noGrp="1"/>
          </p:cNvSpPr>
          <p:nvPr>
            <p:ph type="sldNum" sz="quarter" idx="12"/>
          </p:nvPr>
        </p:nvSpPr>
        <p:spPr/>
        <p:txBody>
          <a:bodyPr/>
          <a:lstStyle/>
          <a:p>
            <a:fld id="{CD55BB03-DD0C-45F2-BA33-8374ECAEA8B3}" type="slidenum">
              <a:rPr lang="zh-TW" altLang="en-US" smtClean="0"/>
              <a:t>3</a:t>
            </a:fld>
            <a:endParaRPr lang="zh-TW" altLang="en-US"/>
          </a:p>
        </p:txBody>
      </p:sp>
      <p:sp>
        <p:nvSpPr>
          <p:cNvPr id="6" name="Rectangle 7"/>
          <p:cNvSpPr txBox="1">
            <a:spLocks noChangeArrowheads="1"/>
          </p:cNvSpPr>
          <p:nvPr/>
        </p:nvSpPr>
        <p:spPr bwMode="auto">
          <a:xfrm>
            <a:off x="829816" y="620688"/>
            <a:ext cx="7772400" cy="367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ctr" rtl="0" fontAlgn="base">
              <a:spcBef>
                <a:spcPct val="0"/>
              </a:spcBef>
              <a:spcAft>
                <a:spcPct val="0"/>
              </a:spcAft>
              <a:defRPr kumimoji="1" sz="5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9pPr>
          </a:lstStyle>
          <a:p>
            <a:pPr lvl="0" algn="l">
              <a:defRPr/>
            </a:pPr>
            <a:r>
              <a:rPr lang="en-US" altLang="zh-TW" sz="3200" b="1" i="1" kern="0" dirty="0" smtClean="0">
                <a:solidFill>
                  <a:schemeClr val="tx2">
                    <a:lumMod val="50000"/>
                  </a:schemeClr>
                </a:solidFill>
                <a:effectLst/>
                <a:latin typeface="Times New Roman" pitchFamily="18" charset="0"/>
              </a:rPr>
              <a:t>Empirical </a:t>
            </a:r>
            <a:r>
              <a:rPr lang="en-US" altLang="zh-TW" sz="3200" b="1" i="1" kern="0" dirty="0">
                <a:solidFill>
                  <a:schemeClr val="tx2">
                    <a:lumMod val="50000"/>
                  </a:schemeClr>
                </a:solidFill>
                <a:effectLst/>
                <a:latin typeface="Times New Roman" pitchFamily="18" charset="0"/>
              </a:rPr>
              <a:t>legal analysis can influence not only individual cases, but also larger policy questions. Much room for progress exists, because misperceptions about the legal system are common</a:t>
            </a:r>
            <a:r>
              <a:rPr lang="en-US" altLang="zh-TW" sz="3200" b="1" i="1" kern="0" dirty="0" smtClean="0">
                <a:solidFill>
                  <a:schemeClr val="tx2">
                    <a:lumMod val="50000"/>
                  </a:schemeClr>
                </a:solidFill>
                <a:effectLst/>
                <a:latin typeface="Times New Roman" pitchFamily="18" charset="0"/>
              </a:rPr>
              <a:t>.                                          </a:t>
            </a:r>
            <a:r>
              <a:rPr lang="en-US" altLang="zh-TW" sz="3200" b="1" i="1" kern="0" dirty="0">
                <a:solidFill>
                  <a:srgbClr val="FF0000"/>
                </a:solidFill>
                <a:latin typeface="Times New Roman" pitchFamily="18" charset="0"/>
              </a:rPr>
              <a:t>		</a:t>
            </a:r>
            <a:r>
              <a:rPr kumimoji="1" lang="en-US" altLang="zh-TW" sz="32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imes New Roman" pitchFamily="18" charset="0"/>
                <a:ea typeface="新細明體"/>
                <a:cs typeface="+mj-cs"/>
              </a:rPr>
              <a:t/>
            </a:r>
            <a:br>
              <a:rPr kumimoji="1" lang="en-US" altLang="zh-TW" sz="32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imes New Roman" pitchFamily="18" charset="0"/>
                <a:ea typeface="新細明體"/>
                <a:cs typeface="+mj-cs"/>
              </a:rPr>
            </a:br>
            <a:r>
              <a:rPr kumimoji="1" lang="en-US" altLang="zh-TW"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imes New Roman" pitchFamily="18" charset="0"/>
                <a:ea typeface="新細明體"/>
                <a:cs typeface="+mj-cs"/>
              </a:rPr>
              <a:t>								</a:t>
            </a:r>
            <a:endParaRPr kumimoji="1" lang="en-US" altLang="zh-TW" sz="3200" b="0"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imes New Roman" pitchFamily="18" charset="0"/>
              <a:ea typeface="新細明體"/>
              <a:cs typeface="+mj-cs"/>
            </a:endParaRPr>
          </a:p>
        </p:txBody>
      </p:sp>
      <p:sp>
        <p:nvSpPr>
          <p:cNvPr id="7" name="Rectangle 8"/>
          <p:cNvSpPr txBox="1">
            <a:spLocks noChangeArrowheads="1"/>
          </p:cNvSpPr>
          <p:nvPr/>
        </p:nvSpPr>
        <p:spPr bwMode="auto">
          <a:xfrm>
            <a:off x="1619672" y="4653136"/>
            <a:ext cx="7053982"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hlink"/>
              </a:buClr>
              <a:buSzPct val="65000"/>
              <a:buFont typeface="Wingding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lr>
                <a:schemeClr val="accent2"/>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lr>
                <a:schemeClr val="tx1"/>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algn="r"/>
            <a:r>
              <a:rPr lang="en-US" altLang="zh-TW" i="1" kern="0" dirty="0" smtClean="0">
                <a:effectLst/>
                <a:latin typeface="Times New Roman" pitchFamily="18" charset="0"/>
              </a:rPr>
              <a:t>Theodore Eisenberg (1947~2014)</a:t>
            </a:r>
          </a:p>
        </p:txBody>
      </p:sp>
      <p:sp>
        <p:nvSpPr>
          <p:cNvPr id="2" name="日期版面配置區 1"/>
          <p:cNvSpPr>
            <a:spLocks noGrp="1"/>
          </p:cNvSpPr>
          <p:nvPr>
            <p:ph type="dt" sz="half" idx="10"/>
          </p:nvPr>
        </p:nvSpPr>
        <p:spPr/>
        <p:txBody>
          <a:bodyPr/>
          <a:lstStyle/>
          <a:p>
            <a:fld id="{B2A816A5-52DE-41EA-8F7D-D0158CBCA080}" type="datetime1">
              <a:rPr lang="zh-TW" altLang="en-US" smtClean="0"/>
              <a:t>2015/7/7</a:t>
            </a:fld>
            <a:endParaRPr lang="zh-TW" altLang="en-US"/>
          </a:p>
        </p:txBody>
      </p:sp>
    </p:spTree>
    <p:extLst>
      <p:ext uri="{BB962C8B-B14F-4D97-AF65-F5344CB8AC3E}">
        <p14:creationId xmlns:p14="http://schemas.microsoft.com/office/powerpoint/2010/main" val="2032398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6309320"/>
            <a:ext cx="720000" cy="509711"/>
          </a:xfrm>
          <a:prstGeom prst="rect">
            <a:avLst/>
          </a:prstGeom>
        </p:spPr>
      </p:pic>
      <p:sp>
        <p:nvSpPr>
          <p:cNvPr id="3" name="內容版面配置區 2"/>
          <p:cNvSpPr>
            <a:spLocks noGrp="1"/>
          </p:cNvSpPr>
          <p:nvPr>
            <p:ph idx="1"/>
          </p:nvPr>
        </p:nvSpPr>
        <p:spPr>
          <a:xfrm>
            <a:off x="457200" y="1556792"/>
            <a:ext cx="8363272" cy="4032448"/>
          </a:xfrm>
        </p:spPr>
        <p:txBody>
          <a:bodyPr>
            <a:noAutofit/>
          </a:bodyPr>
          <a:lstStyle/>
          <a:p>
            <a:r>
              <a:rPr lang="en-US" altLang="zh-TW" sz="2400" dirty="0">
                <a:latin typeface="Arial Rounded MT Bold" pitchFamily="34" charset="0"/>
                <a:ea typeface="華康楷書體 Std W5" pitchFamily="66" charset="-120"/>
                <a:hlinkClick r:id="rId4"/>
              </a:rPr>
              <a:t>http://</a:t>
            </a:r>
            <a:r>
              <a:rPr lang="en-US" altLang="zh-TW" sz="2400" dirty="0" smtClean="0">
                <a:latin typeface="Arial Rounded MT Bold" pitchFamily="34" charset="0"/>
                <a:ea typeface="華康楷書體 Std W5" pitchFamily="66" charset="-120"/>
                <a:hlinkClick r:id="rId4"/>
              </a:rPr>
              <a:t>www.els.iias.sinica.edu.tw/iias/public/database</a:t>
            </a:r>
            <a:endParaRPr lang="en-US" altLang="zh-TW" sz="2400" dirty="0" smtClean="0">
              <a:latin typeface="Arial Rounded MT Bold" pitchFamily="34" charset="0"/>
              <a:ea typeface="華康楷書體 Std W5" pitchFamily="66" charset="-120"/>
            </a:endParaRPr>
          </a:p>
          <a:p>
            <a:endParaRPr lang="en-US" altLang="zh-TW" sz="2400" dirty="0">
              <a:latin typeface="Arial Rounded MT Bold" pitchFamily="34" charset="0"/>
              <a:ea typeface="華康楷書體 Std W5" pitchFamily="66" charset="-120"/>
            </a:endParaRPr>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30</a:t>
            </a:fld>
            <a:endParaRPr lang="zh-TW" altLang="en-US"/>
          </a:p>
        </p:txBody>
      </p:sp>
      <p:sp>
        <p:nvSpPr>
          <p:cNvPr id="15" name="頁尾版面配置區 6"/>
          <p:cNvSpPr>
            <a:spLocks noGrp="1"/>
          </p:cNvSpPr>
          <p:nvPr>
            <p:ph type="ftr" sz="quarter" idx="11"/>
          </p:nvPr>
        </p:nvSpPr>
        <p:spPr>
          <a:xfrm>
            <a:off x="5580112" y="6356350"/>
            <a:ext cx="2895600" cy="365125"/>
          </a:xfrm>
        </p:spPr>
        <p:txBody>
          <a:bodyPr/>
          <a:lstStyle/>
          <a:p>
            <a:r>
              <a:rPr lang="en-US" altLang="zh-TW" smtClean="0">
                <a:latin typeface="華康明體 Std W12" pitchFamily="18" charset="-120"/>
                <a:ea typeface="華康明體 Std W12" pitchFamily="18" charset="-120"/>
              </a:rPr>
              <a:t>Why Empirical Legal Studies?</a:t>
            </a:r>
            <a:endParaRPr lang="zh-TW" altLang="en-US" dirty="0">
              <a:latin typeface="華康明體 Std W12" pitchFamily="18" charset="-120"/>
              <a:ea typeface="華康明體 Std W12" pitchFamily="18" charset="-120"/>
            </a:endParaRPr>
          </a:p>
        </p:txBody>
      </p:sp>
      <p:sp>
        <p:nvSpPr>
          <p:cNvPr id="13" name="圓角矩形 27"/>
          <p:cNvSpPr/>
          <p:nvPr/>
        </p:nvSpPr>
        <p:spPr>
          <a:xfrm>
            <a:off x="395536" y="476672"/>
            <a:ext cx="8424936" cy="720080"/>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3800" b="1" dirty="0">
                <a:latin typeface="Berlin Sans FB Demi" pitchFamily="34" charset="0"/>
                <a:ea typeface="微軟正黑體" pitchFamily="34" charset="-120"/>
              </a:rPr>
              <a:t>Empirical Legal Studies </a:t>
            </a:r>
            <a:r>
              <a:rPr lang="en-US" altLang="zh-TW" sz="3800" b="1" dirty="0" smtClean="0">
                <a:latin typeface="Berlin Sans FB Demi" pitchFamily="34" charset="0"/>
                <a:ea typeface="微軟正黑體" pitchFamily="34" charset="-120"/>
              </a:rPr>
              <a:t>Database</a:t>
            </a:r>
            <a:endParaRPr lang="en-US" altLang="zh-TW" sz="3800" b="1" dirty="0">
              <a:latin typeface="Berlin Sans FB Demi" pitchFamily="34" charset="0"/>
              <a:ea typeface="微軟正黑體" pitchFamily="34" charset="-120"/>
            </a:endParaRPr>
          </a:p>
        </p:txBody>
      </p:sp>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43" y="2276872"/>
            <a:ext cx="5486817" cy="3600000"/>
          </a:xfrm>
          <a:prstGeom prst="rect">
            <a:avLst/>
          </a:prstGeom>
        </p:spPr>
      </p:pic>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4138" y="2276872"/>
            <a:ext cx="2800350" cy="3648075"/>
          </a:xfrm>
          <a:prstGeom prst="rect">
            <a:avLst/>
          </a:prstGeom>
        </p:spPr>
      </p:pic>
      <p:sp>
        <p:nvSpPr>
          <p:cNvPr id="2" name="日期版面配置區 1"/>
          <p:cNvSpPr>
            <a:spLocks noGrp="1"/>
          </p:cNvSpPr>
          <p:nvPr>
            <p:ph type="dt" sz="half" idx="10"/>
          </p:nvPr>
        </p:nvSpPr>
        <p:spPr/>
        <p:txBody>
          <a:bodyPr/>
          <a:lstStyle/>
          <a:p>
            <a:fld id="{55357A8E-9988-4708-B56F-08CD6E96EA01}" type="datetime1">
              <a:rPr lang="zh-TW" altLang="en-US" smtClean="0"/>
              <a:t>2015/7/7</a:t>
            </a:fld>
            <a:endParaRPr lang="zh-TW" altLang="en-US"/>
          </a:p>
        </p:txBody>
      </p:sp>
    </p:spTree>
    <p:extLst>
      <p:ext uri="{BB962C8B-B14F-4D97-AF65-F5344CB8AC3E}">
        <p14:creationId xmlns:p14="http://schemas.microsoft.com/office/powerpoint/2010/main" val="2637326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91264" cy="5184576"/>
          </a:xfrm>
        </p:spPr>
        <p:txBody>
          <a:bodyPr>
            <a:noAutofit/>
          </a:bodyPr>
          <a:lstStyle/>
          <a:p>
            <a:r>
              <a:rPr lang="en-US" altLang="zh-TW" sz="2200" dirty="0" smtClean="0">
                <a:latin typeface="Arial Rounded MT Bold" pitchFamily="34" charset="0"/>
                <a:ea typeface="華康圓體 Std W5" pitchFamily="50" charset="-120"/>
              </a:rPr>
              <a:t>The </a:t>
            </a:r>
            <a:r>
              <a:rPr lang="en-US" altLang="zh-TW" sz="2200" dirty="0">
                <a:latin typeface="Arial Rounded MT Bold" pitchFamily="34" charset="0"/>
                <a:ea typeface="華康圓體 Std W5" pitchFamily="50" charset="-120"/>
              </a:rPr>
              <a:t>Constitutional Court in </a:t>
            </a:r>
            <a:r>
              <a:rPr lang="en-US" altLang="zh-TW" sz="2200" dirty="0" smtClean="0">
                <a:latin typeface="Arial Rounded MT Bold" pitchFamily="34" charset="0"/>
                <a:ea typeface="華康圓體 Std W5" pitchFamily="50" charset="-120"/>
              </a:rPr>
              <a:t>Taiwan</a:t>
            </a:r>
          </a:p>
          <a:p>
            <a:r>
              <a:rPr lang="en-US" altLang="zh-TW" sz="2200" dirty="0" smtClean="0">
                <a:latin typeface="Arial Rounded MT Bold" pitchFamily="34" charset="0"/>
                <a:ea typeface="華康圓體 Std W5" pitchFamily="50" charset="-120"/>
              </a:rPr>
              <a:t>An </a:t>
            </a:r>
            <a:r>
              <a:rPr lang="en-US" altLang="zh-TW" sz="2200" dirty="0">
                <a:latin typeface="Arial Rounded MT Bold" pitchFamily="34" charset="0"/>
                <a:ea typeface="華康圓體 Std W5" pitchFamily="50" charset="-120"/>
              </a:rPr>
              <a:t>Empirical Study of Medical Malpractice </a:t>
            </a:r>
            <a:r>
              <a:rPr lang="en-US" altLang="zh-TW" sz="2200" dirty="0" smtClean="0">
                <a:latin typeface="Arial Rounded MT Bold" pitchFamily="34" charset="0"/>
                <a:ea typeface="華康圓體 Std W5" pitchFamily="50" charset="-120"/>
              </a:rPr>
              <a:t>Cases</a:t>
            </a:r>
          </a:p>
          <a:p>
            <a:r>
              <a:rPr lang="en-US" altLang="zh-TW" sz="2200" dirty="0" smtClean="0">
                <a:latin typeface="Arial Rounded MT Bold" pitchFamily="34" charset="0"/>
                <a:ea typeface="華康圓體 Std W5" pitchFamily="50" charset="-120"/>
              </a:rPr>
              <a:t>Building </a:t>
            </a:r>
            <a:r>
              <a:rPr lang="en-US" altLang="zh-TW" sz="2200" dirty="0">
                <a:latin typeface="Arial Rounded MT Bold" pitchFamily="34" charset="0"/>
                <a:ea typeface="華康圓體 Std W5" pitchFamily="50" charset="-120"/>
              </a:rPr>
              <a:t>Databases for Court Cases Regarding Civil and Commercial Law </a:t>
            </a:r>
            <a:r>
              <a:rPr lang="en-US" altLang="zh-TW" sz="2200" dirty="0" smtClean="0">
                <a:latin typeface="Arial Rounded MT Bold" pitchFamily="34" charset="0"/>
                <a:ea typeface="華康圓體 Std W5" pitchFamily="50" charset="-120"/>
              </a:rPr>
              <a:t>Disputes</a:t>
            </a:r>
          </a:p>
          <a:p>
            <a:r>
              <a:rPr lang="en-US" altLang="zh-TW" sz="2200" dirty="0" smtClean="0">
                <a:latin typeface="Arial Rounded MT Bold" pitchFamily="34" charset="0"/>
                <a:ea typeface="華康圓體 Std W5" pitchFamily="50" charset="-120"/>
              </a:rPr>
              <a:t>Class Actions (with Deborah Hensler) </a:t>
            </a:r>
            <a:endParaRPr lang="en-US" altLang="zh-TW" sz="2200" dirty="0">
              <a:latin typeface="Arial Rounded MT Bold" pitchFamily="34" charset="0"/>
              <a:ea typeface="華康圓體 Std W5" pitchFamily="50" charset="-120"/>
            </a:endParaRPr>
          </a:p>
          <a:p>
            <a:r>
              <a:rPr lang="en-US" altLang="zh-TW" sz="2200" dirty="0" smtClean="0">
                <a:latin typeface="Arial Rounded MT Bold" pitchFamily="34" charset="0"/>
                <a:ea typeface="華康圓體 Std W5" pitchFamily="50" charset="-120"/>
              </a:rPr>
              <a:t>Supreme Courts</a:t>
            </a:r>
            <a:endParaRPr lang="en-US" altLang="zh-TW" sz="2200" dirty="0">
              <a:latin typeface="Arial Rounded MT Bold" pitchFamily="34" charset="0"/>
              <a:ea typeface="華康圓體 Std W5" pitchFamily="50" charset="-120"/>
            </a:endParaRPr>
          </a:p>
          <a:p>
            <a:r>
              <a:rPr lang="en-US" altLang="zh-TW" sz="2200" dirty="0" smtClean="0">
                <a:latin typeface="Arial Rounded MT Bold" pitchFamily="34" charset="0"/>
                <a:ea typeface="華康圓體 Std W5" pitchFamily="50" charset="-120"/>
              </a:rPr>
              <a:t>Labor </a:t>
            </a:r>
            <a:r>
              <a:rPr lang="en-US" altLang="zh-TW" sz="2200" dirty="0">
                <a:latin typeface="Arial Rounded MT Bold" pitchFamily="34" charset="0"/>
                <a:ea typeface="華康圓體 Std W5" pitchFamily="50" charset="-120"/>
              </a:rPr>
              <a:t>Disputes </a:t>
            </a:r>
            <a:r>
              <a:rPr lang="en-US" altLang="zh-TW" sz="2200" dirty="0" smtClean="0">
                <a:latin typeface="Arial Rounded MT Bold" pitchFamily="34" charset="0"/>
                <a:ea typeface="華康圓體 Std W5" pitchFamily="50" charset="-120"/>
              </a:rPr>
              <a:t>Resolution</a:t>
            </a:r>
          </a:p>
          <a:p>
            <a:r>
              <a:rPr lang="en-US" altLang="zh-TW" sz="2200" dirty="0" smtClean="0">
                <a:latin typeface="Arial Rounded MT Bold" pitchFamily="34" charset="0"/>
                <a:ea typeface="華康圓體 Std W5" pitchFamily="50" charset="-120"/>
              </a:rPr>
              <a:t>Disputing behaviors in Taiwan</a:t>
            </a:r>
          </a:p>
          <a:p>
            <a:r>
              <a:rPr lang="en-US" altLang="zh-TW" sz="2200" dirty="0" smtClean="0">
                <a:latin typeface="Arial Rounded MT Bold" pitchFamily="34" charset="0"/>
                <a:ea typeface="華康圓體 Std W5" pitchFamily="50" charset="-120"/>
              </a:rPr>
              <a:t>Mock Jury Trials</a:t>
            </a:r>
            <a:endParaRPr lang="en-US" altLang="zh-TW" sz="2200" dirty="0">
              <a:latin typeface="Arial Rounded MT Bold" pitchFamily="34" charset="0"/>
              <a:ea typeface="華康圓體 Std W5" pitchFamily="50" charset="-120"/>
            </a:endParaRPr>
          </a:p>
          <a:p>
            <a:r>
              <a:rPr lang="en-US" altLang="zh-TW" sz="2200" dirty="0" smtClean="0">
                <a:latin typeface="Arial Rounded MT Bold" pitchFamily="34" charset="0"/>
                <a:ea typeface="華康圓體 Std W5" pitchFamily="50" charset="-120"/>
              </a:rPr>
              <a:t>Evaluations of Judicial Reforms</a:t>
            </a:r>
            <a:endParaRPr lang="en-US" altLang="zh-TW" sz="2200" dirty="0">
              <a:latin typeface="Arial Rounded MT Bold" pitchFamily="34" charset="0"/>
              <a:ea typeface="華康圓體 Std W5" pitchFamily="50" charset="-120"/>
            </a:endParaRPr>
          </a:p>
        </p:txBody>
      </p:sp>
      <p:sp>
        <p:nvSpPr>
          <p:cNvPr id="9" name="Slide Number Placeholder 8"/>
          <p:cNvSpPr>
            <a:spLocks noGrp="1"/>
          </p:cNvSpPr>
          <p:nvPr>
            <p:ph type="sldNum" sz="quarter" idx="12"/>
          </p:nvPr>
        </p:nvSpPr>
        <p:spPr/>
        <p:txBody>
          <a:bodyPr/>
          <a:lstStyle/>
          <a:p>
            <a:fld id="{CD55BB03-DD0C-45F2-BA33-8374ECAEA8B3}" type="slidenum">
              <a:rPr lang="zh-TW" altLang="en-US" smtClean="0"/>
              <a:t>31</a:t>
            </a:fld>
            <a:endParaRPr lang="zh-TW" altLang="en-US"/>
          </a:p>
        </p:txBody>
      </p:sp>
      <p:sp>
        <p:nvSpPr>
          <p:cNvPr id="10" name="頁尾版面配置區 6"/>
          <p:cNvSpPr>
            <a:spLocks noGrp="1"/>
          </p:cNvSpPr>
          <p:nvPr>
            <p:ph type="ftr" sz="quarter" idx="11"/>
          </p:nvPr>
        </p:nvSpPr>
        <p:spPr>
          <a:xfrm>
            <a:off x="5580112" y="6356350"/>
            <a:ext cx="2895600" cy="365125"/>
          </a:xfrm>
        </p:spPr>
        <p:txBody>
          <a:bodyPr/>
          <a:lstStyle/>
          <a:p>
            <a:r>
              <a:rPr lang="en-US" altLang="zh-TW" smtClean="0">
                <a:latin typeface="華康明體 Std W12" pitchFamily="18" charset="-120"/>
                <a:ea typeface="華康明體 Std W12" pitchFamily="18" charset="-120"/>
              </a:rPr>
              <a:t>Why Empirical Legal Studies?</a:t>
            </a:r>
            <a:endParaRPr lang="zh-TW" altLang="en-US" dirty="0">
              <a:latin typeface="華康明體 Std W12" pitchFamily="18" charset="-120"/>
              <a:ea typeface="華康明體 Std W12" pitchFamily="18" charset="-12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6309320"/>
            <a:ext cx="720000" cy="509711"/>
          </a:xfrm>
          <a:prstGeom prst="rect">
            <a:avLst/>
          </a:prstGeom>
        </p:spPr>
      </p:pic>
      <p:sp>
        <p:nvSpPr>
          <p:cNvPr id="7" name="圓角矩形 27"/>
          <p:cNvSpPr/>
          <p:nvPr/>
        </p:nvSpPr>
        <p:spPr>
          <a:xfrm>
            <a:off x="611560" y="260648"/>
            <a:ext cx="8010535" cy="720080"/>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4000" b="1" dirty="0" smtClean="0">
                <a:latin typeface="Berlin Sans FB Demi" pitchFamily="34" charset="0"/>
                <a:ea typeface="微軟正黑體" pitchFamily="34" charset="-120"/>
              </a:rPr>
              <a:t>Research Projects</a:t>
            </a:r>
            <a:endParaRPr lang="zh-TW" altLang="en-US" sz="4000" b="1" dirty="0">
              <a:latin typeface="Berlin Sans FB Demi" pitchFamily="34" charset="0"/>
              <a:ea typeface="微軟正黑體" pitchFamily="34" charset="-120"/>
            </a:endParaRPr>
          </a:p>
        </p:txBody>
      </p:sp>
      <p:sp>
        <p:nvSpPr>
          <p:cNvPr id="2" name="日期版面配置區 1"/>
          <p:cNvSpPr>
            <a:spLocks noGrp="1"/>
          </p:cNvSpPr>
          <p:nvPr>
            <p:ph type="dt" sz="half" idx="10"/>
          </p:nvPr>
        </p:nvSpPr>
        <p:spPr/>
        <p:txBody>
          <a:bodyPr/>
          <a:lstStyle/>
          <a:p>
            <a:fld id="{CAC308CC-4679-4846-95D3-710B744BCF52}" type="datetime1">
              <a:rPr lang="zh-TW" altLang="en-US" smtClean="0"/>
              <a:t>2015/7/7</a:t>
            </a:fld>
            <a:endParaRPr lang="zh-TW" altLang="en-US"/>
          </a:p>
        </p:txBody>
      </p:sp>
    </p:spTree>
    <p:extLst>
      <p:ext uri="{BB962C8B-B14F-4D97-AF65-F5344CB8AC3E}">
        <p14:creationId xmlns:p14="http://schemas.microsoft.com/office/powerpoint/2010/main" val="3939565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Line 6"/>
          <p:cNvSpPr>
            <a:spLocks noChangeShapeType="1"/>
          </p:cNvSpPr>
          <p:nvPr/>
        </p:nvSpPr>
        <p:spPr bwMode="auto">
          <a:xfrm>
            <a:off x="1447800" y="6019800"/>
            <a:ext cx="74676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72711" name="AutoShape 7"/>
          <p:cNvSpPr>
            <a:spLocks noChangeArrowheads="1"/>
          </p:cNvSpPr>
          <p:nvPr/>
        </p:nvSpPr>
        <p:spPr bwMode="auto">
          <a:xfrm>
            <a:off x="2895600" y="533400"/>
            <a:ext cx="5181600" cy="4800600"/>
          </a:xfrm>
          <a:prstGeom prst="triangle">
            <a:avLst>
              <a:gd name="adj" fmla="val 50000"/>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TW">
              <a:ea typeface="新細明體" charset="-120"/>
            </a:endParaRPr>
          </a:p>
        </p:txBody>
      </p:sp>
      <p:sp>
        <p:nvSpPr>
          <p:cNvPr id="72715" name="Text Box 11"/>
          <p:cNvSpPr txBox="1">
            <a:spLocks noChangeArrowheads="1"/>
          </p:cNvSpPr>
          <p:nvPr/>
        </p:nvSpPr>
        <p:spPr bwMode="auto">
          <a:xfrm>
            <a:off x="6096000" y="990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ea typeface="新細明體" charset="-120"/>
              </a:rPr>
              <a:t>Appeal</a:t>
            </a:r>
          </a:p>
        </p:txBody>
      </p:sp>
      <p:sp>
        <p:nvSpPr>
          <p:cNvPr id="72716" name="Text Box 12"/>
          <p:cNvSpPr txBox="1">
            <a:spLocks noChangeArrowheads="1"/>
          </p:cNvSpPr>
          <p:nvPr/>
        </p:nvSpPr>
        <p:spPr bwMode="auto">
          <a:xfrm>
            <a:off x="6172200" y="1905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ea typeface="新細明體" charset="-120"/>
              </a:rPr>
              <a:t>Judgment</a:t>
            </a:r>
          </a:p>
        </p:txBody>
      </p:sp>
      <p:sp>
        <p:nvSpPr>
          <p:cNvPr id="72718" name="Text Box 14"/>
          <p:cNvSpPr txBox="1">
            <a:spLocks noChangeArrowheads="1"/>
          </p:cNvSpPr>
          <p:nvPr/>
        </p:nvSpPr>
        <p:spPr bwMode="auto">
          <a:xfrm>
            <a:off x="6553200" y="2819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ea typeface="新細明體" charset="-120"/>
              </a:rPr>
              <a:t>litigation</a:t>
            </a:r>
          </a:p>
        </p:txBody>
      </p:sp>
      <p:sp>
        <p:nvSpPr>
          <p:cNvPr id="72719" name="Text Box 15"/>
          <p:cNvSpPr txBox="1">
            <a:spLocks noChangeArrowheads="1"/>
          </p:cNvSpPr>
          <p:nvPr/>
        </p:nvSpPr>
        <p:spPr bwMode="auto">
          <a:xfrm>
            <a:off x="3810000" y="2819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ea typeface="新細明體" charset="-120"/>
              </a:rPr>
              <a:t>settlement</a:t>
            </a:r>
          </a:p>
        </p:txBody>
      </p:sp>
      <p:sp>
        <p:nvSpPr>
          <p:cNvPr id="72720" name="AutoShape 16"/>
          <p:cNvSpPr>
            <a:spLocks noChangeArrowheads="1"/>
          </p:cNvSpPr>
          <p:nvPr/>
        </p:nvSpPr>
        <p:spPr bwMode="auto">
          <a:xfrm>
            <a:off x="5562600" y="3048000"/>
            <a:ext cx="762000" cy="76200"/>
          </a:xfrm>
          <a:prstGeom prst="leftRightArrow">
            <a:avLst>
              <a:gd name="adj1" fmla="val 50000"/>
              <a:gd name="adj2" fmla="val 20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2721" name="Text Box 17"/>
          <p:cNvSpPr txBox="1">
            <a:spLocks noChangeArrowheads="1"/>
          </p:cNvSpPr>
          <p:nvPr/>
        </p:nvSpPr>
        <p:spPr bwMode="auto">
          <a:xfrm>
            <a:off x="7010400" y="3733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ea typeface="新細明體" charset="-120"/>
              </a:rPr>
              <a:t>dispute</a:t>
            </a:r>
          </a:p>
        </p:txBody>
      </p:sp>
      <p:sp>
        <p:nvSpPr>
          <p:cNvPr id="72722" name="Text Box 18"/>
          <p:cNvSpPr txBox="1">
            <a:spLocks noChangeArrowheads="1"/>
          </p:cNvSpPr>
          <p:nvPr/>
        </p:nvSpPr>
        <p:spPr bwMode="auto">
          <a:xfrm>
            <a:off x="7391400" y="45720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ea typeface="新細明體" charset="-120"/>
              </a:rPr>
              <a:t>claim</a:t>
            </a:r>
          </a:p>
        </p:txBody>
      </p:sp>
      <p:sp>
        <p:nvSpPr>
          <p:cNvPr id="72723" name="Text Box 19"/>
          <p:cNvSpPr txBox="1">
            <a:spLocks noChangeArrowheads="1"/>
          </p:cNvSpPr>
          <p:nvPr/>
        </p:nvSpPr>
        <p:spPr bwMode="auto">
          <a:xfrm>
            <a:off x="7315200" y="5410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ea typeface="新細明體" charset="-120"/>
              </a:rPr>
              <a:t>grievance</a:t>
            </a:r>
          </a:p>
        </p:txBody>
      </p:sp>
      <p:sp>
        <p:nvSpPr>
          <p:cNvPr id="72724" name="Line 20"/>
          <p:cNvSpPr>
            <a:spLocks noChangeShapeType="1"/>
          </p:cNvSpPr>
          <p:nvPr/>
        </p:nvSpPr>
        <p:spPr bwMode="auto">
          <a:xfrm>
            <a:off x="3276600" y="3505200"/>
            <a:ext cx="5334000" cy="0"/>
          </a:xfrm>
          <a:prstGeom prst="line">
            <a:avLst/>
          </a:prstGeom>
          <a:noFill/>
          <a:ln w="38100" cmpd="dbl">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72725" name="Line 21"/>
          <p:cNvSpPr>
            <a:spLocks noChangeShapeType="1"/>
          </p:cNvSpPr>
          <p:nvPr/>
        </p:nvSpPr>
        <p:spPr bwMode="auto">
          <a:xfrm flipV="1">
            <a:off x="1447800" y="457200"/>
            <a:ext cx="0" cy="556260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72726" name="Text Box 22"/>
          <p:cNvSpPr txBox="1">
            <a:spLocks noChangeArrowheads="1"/>
          </p:cNvSpPr>
          <p:nvPr/>
        </p:nvSpPr>
        <p:spPr bwMode="auto">
          <a:xfrm>
            <a:off x="2667000" y="63246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ea typeface="新細明體" charset="-120"/>
              </a:rPr>
              <a:t>Scale of observation / Number of Sample</a:t>
            </a:r>
          </a:p>
        </p:txBody>
      </p:sp>
      <p:sp>
        <p:nvSpPr>
          <p:cNvPr id="72727" name="Text Box 23"/>
          <p:cNvSpPr txBox="1">
            <a:spLocks noChangeArrowheads="1"/>
          </p:cNvSpPr>
          <p:nvPr/>
        </p:nvSpPr>
        <p:spPr bwMode="auto">
          <a:xfrm>
            <a:off x="1524000" y="914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b="1" i="1">
                <a:solidFill>
                  <a:srgbClr val="0000FF"/>
                </a:solidFill>
                <a:ea typeface="新細明體" charset="-120"/>
              </a:rPr>
              <a:t>Court Decisions</a:t>
            </a:r>
          </a:p>
        </p:txBody>
      </p:sp>
      <p:sp>
        <p:nvSpPr>
          <p:cNvPr id="72728" name="Text Box 24"/>
          <p:cNvSpPr txBox="1">
            <a:spLocks noChangeArrowheads="1"/>
          </p:cNvSpPr>
          <p:nvPr/>
        </p:nvSpPr>
        <p:spPr bwMode="auto">
          <a:xfrm>
            <a:off x="1600200" y="4343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b="1" i="1">
                <a:solidFill>
                  <a:srgbClr val="0000FF"/>
                </a:solidFill>
                <a:ea typeface="新細明體" charset="-120"/>
              </a:rPr>
              <a:t>Survey</a:t>
            </a:r>
          </a:p>
        </p:txBody>
      </p:sp>
      <p:sp>
        <p:nvSpPr>
          <p:cNvPr id="72729" name="Text Box 25"/>
          <p:cNvSpPr txBox="1">
            <a:spLocks noChangeArrowheads="1"/>
          </p:cNvSpPr>
          <p:nvPr/>
        </p:nvSpPr>
        <p:spPr bwMode="auto">
          <a:xfrm>
            <a:off x="1752600" y="3276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ea typeface="新細明體" charset="-120"/>
              </a:rPr>
              <a:t>     </a:t>
            </a:r>
            <a:r>
              <a:rPr lang="en-US" altLang="zh-TW" b="1">
                <a:solidFill>
                  <a:srgbClr val="FF0000"/>
                </a:solidFill>
                <a:ea typeface="新細明體" charset="-120"/>
              </a:rPr>
              <a:t>Court</a:t>
            </a:r>
          </a:p>
        </p:txBody>
      </p:sp>
      <p:sp>
        <p:nvSpPr>
          <p:cNvPr id="72731" name="AutoShape 27"/>
          <p:cNvSpPr>
            <a:spLocks noChangeArrowheads="1"/>
          </p:cNvSpPr>
          <p:nvPr/>
        </p:nvSpPr>
        <p:spPr bwMode="auto">
          <a:xfrm>
            <a:off x="8610600" y="22860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dirty="0">
                <a:ea typeface="新細明體" charset="-120"/>
              </a:rPr>
              <a:t>1</a:t>
            </a:r>
          </a:p>
        </p:txBody>
      </p:sp>
      <p:sp>
        <p:nvSpPr>
          <p:cNvPr id="72732" name="AutoShape 28"/>
          <p:cNvSpPr>
            <a:spLocks noChangeArrowheads="1"/>
          </p:cNvSpPr>
          <p:nvPr/>
        </p:nvSpPr>
        <p:spPr bwMode="auto">
          <a:xfrm>
            <a:off x="8153400" y="29718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a:ea typeface="新細明體" charset="-120"/>
              </a:rPr>
              <a:t>2</a:t>
            </a:r>
          </a:p>
        </p:txBody>
      </p:sp>
      <p:sp>
        <p:nvSpPr>
          <p:cNvPr id="72733" name="AutoShape 29"/>
          <p:cNvSpPr>
            <a:spLocks noChangeArrowheads="1"/>
          </p:cNvSpPr>
          <p:nvPr/>
        </p:nvSpPr>
        <p:spPr bwMode="auto">
          <a:xfrm>
            <a:off x="5334000" y="14478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a:ea typeface="新細明體" charset="-120"/>
              </a:rPr>
              <a:t>3</a:t>
            </a:r>
          </a:p>
        </p:txBody>
      </p:sp>
      <p:sp>
        <p:nvSpPr>
          <p:cNvPr id="72734" name="AutoShape 30"/>
          <p:cNvSpPr>
            <a:spLocks noChangeArrowheads="1"/>
          </p:cNvSpPr>
          <p:nvPr/>
        </p:nvSpPr>
        <p:spPr bwMode="auto">
          <a:xfrm>
            <a:off x="2286000" y="29718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a:ea typeface="新細明體" charset="-120"/>
              </a:rPr>
              <a:t>5</a:t>
            </a:r>
          </a:p>
        </p:txBody>
      </p:sp>
      <p:sp>
        <p:nvSpPr>
          <p:cNvPr id="72735" name="AutoShape 31"/>
          <p:cNvSpPr>
            <a:spLocks noChangeArrowheads="1"/>
          </p:cNvSpPr>
          <p:nvPr/>
        </p:nvSpPr>
        <p:spPr bwMode="auto">
          <a:xfrm>
            <a:off x="7696200" y="22860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a:ea typeface="新細明體" charset="-120"/>
              </a:rPr>
              <a:t>4</a:t>
            </a:r>
          </a:p>
        </p:txBody>
      </p:sp>
      <p:sp>
        <p:nvSpPr>
          <p:cNvPr id="72736" name="AutoShape 32"/>
          <p:cNvSpPr>
            <a:spLocks noChangeArrowheads="1"/>
          </p:cNvSpPr>
          <p:nvPr/>
        </p:nvSpPr>
        <p:spPr bwMode="auto">
          <a:xfrm>
            <a:off x="5867400" y="3886200"/>
            <a:ext cx="762000" cy="76200"/>
          </a:xfrm>
          <a:prstGeom prst="leftRightArrow">
            <a:avLst>
              <a:gd name="adj1" fmla="val 50000"/>
              <a:gd name="adj2" fmla="val 20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2737" name="Text Box 33"/>
          <p:cNvSpPr txBox="1">
            <a:spLocks noChangeArrowheads="1"/>
          </p:cNvSpPr>
          <p:nvPr/>
        </p:nvSpPr>
        <p:spPr bwMode="auto">
          <a:xfrm>
            <a:off x="4495800" y="3733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ea typeface="新細明體" charset="-120"/>
              </a:rPr>
              <a:t>ADR</a:t>
            </a:r>
          </a:p>
        </p:txBody>
      </p:sp>
      <p:sp>
        <p:nvSpPr>
          <p:cNvPr id="72739" name="AutoShape 35"/>
          <p:cNvSpPr>
            <a:spLocks noChangeArrowheads="1"/>
          </p:cNvSpPr>
          <p:nvPr/>
        </p:nvSpPr>
        <p:spPr bwMode="auto">
          <a:xfrm>
            <a:off x="8610600" y="29718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dirty="0">
                <a:ea typeface="新細明體" charset="-120"/>
              </a:rPr>
              <a:t>6</a:t>
            </a:r>
          </a:p>
        </p:txBody>
      </p:sp>
      <p:sp>
        <p:nvSpPr>
          <p:cNvPr id="72740" name="AutoShape 36"/>
          <p:cNvSpPr>
            <a:spLocks noChangeArrowheads="1"/>
          </p:cNvSpPr>
          <p:nvPr/>
        </p:nvSpPr>
        <p:spPr bwMode="auto">
          <a:xfrm>
            <a:off x="6705600" y="38862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a:ea typeface="新細明體" charset="-120"/>
              </a:rPr>
              <a:t>7</a:t>
            </a:r>
          </a:p>
        </p:txBody>
      </p:sp>
      <p:sp>
        <p:nvSpPr>
          <p:cNvPr id="72741" name="AutoShape 37"/>
          <p:cNvSpPr>
            <a:spLocks noChangeArrowheads="1"/>
          </p:cNvSpPr>
          <p:nvPr/>
        </p:nvSpPr>
        <p:spPr bwMode="auto">
          <a:xfrm>
            <a:off x="6858000" y="40386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a:ea typeface="新細明體" charset="-120"/>
              </a:rPr>
              <a:t>8</a:t>
            </a:r>
          </a:p>
        </p:txBody>
      </p:sp>
      <p:sp>
        <p:nvSpPr>
          <p:cNvPr id="72742" name="AutoShape 38"/>
          <p:cNvSpPr>
            <a:spLocks noChangeArrowheads="1"/>
          </p:cNvSpPr>
          <p:nvPr/>
        </p:nvSpPr>
        <p:spPr bwMode="auto">
          <a:xfrm>
            <a:off x="6934200" y="34290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a:ea typeface="新細明體" charset="-120"/>
              </a:rPr>
              <a:t>9</a:t>
            </a:r>
          </a:p>
        </p:txBody>
      </p:sp>
      <p:sp>
        <p:nvSpPr>
          <p:cNvPr id="72743" name="AutoShape 39"/>
          <p:cNvSpPr>
            <a:spLocks noChangeArrowheads="1"/>
          </p:cNvSpPr>
          <p:nvPr/>
        </p:nvSpPr>
        <p:spPr bwMode="auto">
          <a:xfrm>
            <a:off x="6705600" y="8382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dirty="0">
                <a:ea typeface="新細明體" charset="-120"/>
              </a:rPr>
              <a:t>10</a:t>
            </a:r>
          </a:p>
        </p:txBody>
      </p:sp>
      <p:sp>
        <p:nvSpPr>
          <p:cNvPr id="72744" name="AutoShape 40"/>
          <p:cNvSpPr>
            <a:spLocks/>
          </p:cNvSpPr>
          <p:nvPr/>
        </p:nvSpPr>
        <p:spPr bwMode="auto">
          <a:xfrm>
            <a:off x="2971800" y="1447800"/>
            <a:ext cx="5105400" cy="723900"/>
          </a:xfrm>
          <a:prstGeom prst="borderCallout3">
            <a:avLst>
              <a:gd name="adj1" fmla="val 15792"/>
              <a:gd name="adj2" fmla="val 101491"/>
              <a:gd name="adj3" fmla="val 15792"/>
              <a:gd name="adj4" fmla="val 113588"/>
              <a:gd name="adj5" fmla="val 65792"/>
              <a:gd name="adj6" fmla="val 113588"/>
              <a:gd name="adj7" fmla="val 115792"/>
              <a:gd name="adj8" fmla="val 11194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TW" sz="1400">
                <a:ea typeface="新細明體" charset="-120"/>
              </a:rPr>
              <a:t>Huang, Kuo-Chang (2008) </a:t>
            </a:r>
            <a:r>
              <a:rPr lang="en-US" altLang="zh-TW" sz="1400" i="1">
                <a:ea typeface="新細明體" charset="-120"/>
              </a:rPr>
              <a:t>How Legal Representation Affects Case Outcome—An Empirical Perspective from Taiwan</a:t>
            </a:r>
            <a:r>
              <a:rPr lang="en-US" altLang="zh-TW" sz="1400">
                <a:ea typeface="新細明體" charset="-120"/>
              </a:rPr>
              <a:t>, 5(2) J. Empirical L. Stud. 197-238. </a:t>
            </a:r>
          </a:p>
        </p:txBody>
      </p:sp>
      <p:sp>
        <p:nvSpPr>
          <p:cNvPr id="72745" name="AutoShape 41"/>
          <p:cNvSpPr>
            <a:spLocks/>
          </p:cNvSpPr>
          <p:nvPr/>
        </p:nvSpPr>
        <p:spPr bwMode="auto">
          <a:xfrm>
            <a:off x="3200400" y="3276600"/>
            <a:ext cx="4419600" cy="723900"/>
          </a:xfrm>
          <a:prstGeom prst="borderCallout1">
            <a:avLst>
              <a:gd name="adj1" fmla="val 15792"/>
              <a:gd name="adj2" fmla="val 101722"/>
              <a:gd name="adj3" fmla="val -10745"/>
              <a:gd name="adj4" fmla="val 111421"/>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TW" sz="1400">
                <a:ea typeface="新細明體" charset="-120"/>
              </a:rPr>
              <a:t>Huang, Kuo-Chang (2009) </a:t>
            </a:r>
            <a:r>
              <a:rPr lang="en-US" altLang="zh-TW" sz="1400" i="1">
                <a:ea typeface="新細明體" charset="-120"/>
              </a:rPr>
              <a:t>Does Discovery Promote Settlement?—An Empirical Answer, </a:t>
            </a:r>
            <a:r>
              <a:rPr lang="en-US" altLang="zh-TW" sz="1400">
                <a:ea typeface="新細明體" charset="-120"/>
              </a:rPr>
              <a:t>6(2) J. Empirical L. Stud 241-278 </a:t>
            </a:r>
            <a:endParaRPr lang="zh-TW" altLang="en-US" sz="1400">
              <a:ea typeface="新細明體" charset="-120"/>
            </a:endParaRPr>
          </a:p>
        </p:txBody>
      </p:sp>
      <p:sp>
        <p:nvSpPr>
          <p:cNvPr id="72746" name="AutoShape 42"/>
          <p:cNvSpPr>
            <a:spLocks/>
          </p:cNvSpPr>
          <p:nvPr/>
        </p:nvSpPr>
        <p:spPr bwMode="auto">
          <a:xfrm>
            <a:off x="762000" y="114300"/>
            <a:ext cx="4419600" cy="723900"/>
          </a:xfrm>
          <a:prstGeom prst="borderCallout3">
            <a:avLst>
              <a:gd name="adj1" fmla="val 15792"/>
              <a:gd name="adj2" fmla="val 101722"/>
              <a:gd name="adj3" fmla="val 15792"/>
              <a:gd name="adj4" fmla="val 107074"/>
              <a:gd name="adj5" fmla="val 94519"/>
              <a:gd name="adj6" fmla="val 107074"/>
              <a:gd name="adj7" fmla="val 173245"/>
              <a:gd name="adj8" fmla="val 105171"/>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zh-TW" altLang="en-US" sz="1400">
                <a:ea typeface="新細明體" charset="-120"/>
              </a:rPr>
              <a:t>黃國昌，</a:t>
            </a:r>
            <a:r>
              <a:rPr lang="en-US" altLang="zh-TW" sz="1400">
                <a:ea typeface="新細明體" charset="-120"/>
              </a:rPr>
              <a:t>2009</a:t>
            </a:r>
            <a:r>
              <a:rPr lang="zh-TW" altLang="en-US" sz="1400">
                <a:ea typeface="新細明體" charset="-120"/>
              </a:rPr>
              <a:t>年，刑事第二審制度變革之影響評估</a:t>
            </a:r>
            <a:r>
              <a:rPr lang="en-US" altLang="zh-TW" sz="1400">
                <a:ea typeface="新細明體" charset="-120"/>
              </a:rPr>
              <a:t>—</a:t>
            </a:r>
            <a:r>
              <a:rPr lang="zh-TW" altLang="en-US" sz="1400">
                <a:ea typeface="新細明體" charset="-120"/>
              </a:rPr>
              <a:t>一個實證考察之分析模組，</a:t>
            </a:r>
            <a:r>
              <a:rPr lang="en-US" altLang="zh-TW" sz="1400">
                <a:ea typeface="新細明體" charset="-120"/>
              </a:rPr>
              <a:t>《2008</a:t>
            </a:r>
            <a:r>
              <a:rPr lang="zh-TW" altLang="en-US" sz="1400">
                <a:ea typeface="新細明體" charset="-120"/>
              </a:rPr>
              <a:t>司法制度實證研究</a:t>
            </a:r>
            <a:r>
              <a:rPr lang="en-US" altLang="zh-TW" sz="1400">
                <a:ea typeface="新細明體" charset="-120"/>
              </a:rPr>
              <a:t>》</a:t>
            </a:r>
            <a:r>
              <a:rPr lang="zh-TW" altLang="en-US" sz="1400">
                <a:ea typeface="新細明體" charset="-120"/>
              </a:rPr>
              <a:t>，頁</a:t>
            </a:r>
            <a:r>
              <a:rPr lang="en-US" altLang="zh-TW" sz="1400">
                <a:ea typeface="新細明體" charset="-120"/>
              </a:rPr>
              <a:t>447-495</a:t>
            </a:r>
            <a:r>
              <a:rPr lang="zh-TW" altLang="en-US" sz="1400">
                <a:ea typeface="新細明體" charset="-120"/>
              </a:rPr>
              <a:t>。 </a:t>
            </a:r>
          </a:p>
        </p:txBody>
      </p:sp>
      <p:sp>
        <p:nvSpPr>
          <p:cNvPr id="72748" name="AutoShape 44"/>
          <p:cNvSpPr>
            <a:spLocks/>
          </p:cNvSpPr>
          <p:nvPr/>
        </p:nvSpPr>
        <p:spPr bwMode="auto">
          <a:xfrm>
            <a:off x="762000" y="2514600"/>
            <a:ext cx="5486400" cy="800100"/>
          </a:xfrm>
          <a:prstGeom prst="borderCallout2">
            <a:avLst>
              <a:gd name="adj1" fmla="val 14287"/>
              <a:gd name="adj2" fmla="val 101389"/>
              <a:gd name="adj3" fmla="val 14287"/>
              <a:gd name="adj4" fmla="val 118403"/>
              <a:gd name="adj5" fmla="val -4764"/>
              <a:gd name="adj6" fmla="val 126389"/>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zh-TW" sz="1400" dirty="0">
                <a:ea typeface="新細明體" charset="-120"/>
              </a:rPr>
              <a:t>K.C. Huang, K.P. Chen &amp; C.C. Lin (2010) </a:t>
            </a:r>
            <a:r>
              <a:rPr lang="en-US" altLang="zh-TW" sz="1400" i="1" dirty="0">
                <a:ea typeface="新細明體" charset="-120"/>
              </a:rPr>
              <a:t>Does The Type of Criminal Defense Counsel Affect Case Outcomes?—A Natural Experiment in Taiwan</a:t>
            </a:r>
            <a:r>
              <a:rPr lang="en-US" altLang="zh-TW" sz="1400" dirty="0">
                <a:ea typeface="新細明體" charset="-120"/>
              </a:rPr>
              <a:t>, International Review of Law &amp; </a:t>
            </a:r>
            <a:r>
              <a:rPr lang="en-US" altLang="zh-TW" sz="1400" dirty="0" smtClean="0">
                <a:ea typeface="新細明體" charset="-120"/>
              </a:rPr>
              <a:t>Economics. </a:t>
            </a:r>
            <a:endParaRPr lang="zh-TW" altLang="en-US" sz="1400" dirty="0">
              <a:ea typeface="新細明體" charset="-120"/>
            </a:endParaRPr>
          </a:p>
        </p:txBody>
      </p:sp>
      <p:sp>
        <p:nvSpPr>
          <p:cNvPr id="72749" name="AutoShape 45"/>
          <p:cNvSpPr>
            <a:spLocks/>
          </p:cNvSpPr>
          <p:nvPr/>
        </p:nvSpPr>
        <p:spPr bwMode="auto">
          <a:xfrm>
            <a:off x="304800" y="3924300"/>
            <a:ext cx="4419600" cy="800100"/>
          </a:xfrm>
          <a:prstGeom prst="borderCallout3">
            <a:avLst>
              <a:gd name="adj1" fmla="val 14287"/>
              <a:gd name="adj2" fmla="val 101722"/>
              <a:gd name="adj3" fmla="val 14287"/>
              <a:gd name="adj4" fmla="val 102190"/>
              <a:gd name="adj5" fmla="val -43454"/>
              <a:gd name="adj6" fmla="val 102190"/>
              <a:gd name="adj7" fmla="val -101389"/>
              <a:gd name="adj8" fmla="val 52046"/>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zh-TW" altLang="en-US" sz="1400">
                <a:ea typeface="新細明體" charset="-120"/>
              </a:rPr>
              <a:t>黃國昌，</a:t>
            </a:r>
            <a:r>
              <a:rPr lang="en-US" altLang="zh-TW" sz="1400">
                <a:ea typeface="新細明體" charset="-120"/>
              </a:rPr>
              <a:t>2009</a:t>
            </a:r>
            <a:r>
              <a:rPr lang="zh-TW" altLang="en-US" sz="1400">
                <a:ea typeface="新細明體" charset="-120"/>
              </a:rPr>
              <a:t>，論命拒絕共同起訴人強制追加為原告之程序機制－由實證觀點出發之考察與分析，</a:t>
            </a:r>
            <a:r>
              <a:rPr lang="en-US" altLang="zh-TW" sz="1400">
                <a:ea typeface="新細明體" charset="-120"/>
              </a:rPr>
              <a:t>《</a:t>
            </a:r>
            <a:r>
              <a:rPr lang="zh-TW" altLang="en-US" sz="1400">
                <a:ea typeface="新細明體" charset="-120"/>
              </a:rPr>
              <a:t>臺大法學論叢</a:t>
            </a:r>
            <a:r>
              <a:rPr lang="en-US" altLang="zh-TW" sz="1400">
                <a:ea typeface="新細明體" charset="-120"/>
              </a:rPr>
              <a:t>》</a:t>
            </a:r>
            <a:r>
              <a:rPr lang="zh-TW" altLang="en-US" sz="1400">
                <a:ea typeface="新細明體" charset="-120"/>
              </a:rPr>
              <a:t>，第</a:t>
            </a:r>
            <a:r>
              <a:rPr lang="en-US" altLang="zh-TW" sz="1400">
                <a:ea typeface="新細明體" charset="-120"/>
              </a:rPr>
              <a:t>38</a:t>
            </a:r>
            <a:r>
              <a:rPr lang="zh-TW" altLang="en-US" sz="1400">
                <a:ea typeface="新細明體" charset="-120"/>
              </a:rPr>
              <a:t>卷第</a:t>
            </a:r>
            <a:r>
              <a:rPr lang="en-US" altLang="zh-TW" sz="1400">
                <a:ea typeface="新細明體" charset="-120"/>
              </a:rPr>
              <a:t>4</a:t>
            </a:r>
            <a:r>
              <a:rPr lang="zh-TW" altLang="en-US" sz="1400">
                <a:ea typeface="新細明體" charset="-120"/>
              </a:rPr>
              <a:t>期，頁</a:t>
            </a:r>
            <a:r>
              <a:rPr lang="en-US" altLang="zh-TW" sz="1400">
                <a:ea typeface="新細明體" charset="-120"/>
              </a:rPr>
              <a:t>67-131</a:t>
            </a:r>
            <a:r>
              <a:rPr lang="zh-TW" altLang="en-US" sz="1400">
                <a:ea typeface="新細明體" charset="-120"/>
              </a:rPr>
              <a:t>。</a:t>
            </a:r>
          </a:p>
        </p:txBody>
      </p:sp>
      <p:sp>
        <p:nvSpPr>
          <p:cNvPr id="72750" name="AutoShape 46"/>
          <p:cNvSpPr>
            <a:spLocks/>
          </p:cNvSpPr>
          <p:nvPr/>
        </p:nvSpPr>
        <p:spPr bwMode="auto">
          <a:xfrm>
            <a:off x="192248" y="3663192"/>
            <a:ext cx="5638800" cy="800100"/>
          </a:xfrm>
          <a:prstGeom prst="borderCallout1">
            <a:avLst>
              <a:gd name="adj1" fmla="val 14287"/>
              <a:gd name="adj2" fmla="val 101352"/>
              <a:gd name="adj3" fmla="val -4764"/>
              <a:gd name="adj4" fmla="val 102704"/>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zh-TW" sz="1400" dirty="0">
                <a:ea typeface="新細明體" charset="-120"/>
              </a:rPr>
              <a:t>K.C. Huang, K.P. Chen &amp; C.C. Lin (2010) </a:t>
            </a:r>
            <a:r>
              <a:rPr lang="en-US" altLang="zh-TW" sz="1400" i="1" dirty="0">
                <a:ea typeface="新細明體" charset="-120"/>
              </a:rPr>
              <a:t>An Empirical Investigation of Settlement and Litigation—The Case of Taiwanese Labor Disputes</a:t>
            </a:r>
            <a:r>
              <a:rPr lang="en-US" altLang="zh-TW" sz="1400" dirty="0">
                <a:ea typeface="新細明體" charset="-120"/>
              </a:rPr>
              <a:t>, Journal of Empirical Legal </a:t>
            </a:r>
            <a:r>
              <a:rPr lang="en-US" altLang="zh-TW" sz="1400" dirty="0" smtClean="0">
                <a:ea typeface="新細明體" charset="-120"/>
              </a:rPr>
              <a:t>Studies.  </a:t>
            </a:r>
            <a:endParaRPr lang="zh-TW" altLang="en-US" sz="1400" dirty="0">
              <a:ea typeface="新細明體" charset="-120"/>
            </a:endParaRPr>
          </a:p>
        </p:txBody>
      </p:sp>
      <p:sp>
        <p:nvSpPr>
          <p:cNvPr id="72751" name="AutoShape 47"/>
          <p:cNvSpPr>
            <a:spLocks/>
          </p:cNvSpPr>
          <p:nvPr/>
        </p:nvSpPr>
        <p:spPr bwMode="auto">
          <a:xfrm>
            <a:off x="304800" y="4457700"/>
            <a:ext cx="6324600" cy="609600"/>
          </a:xfrm>
          <a:prstGeom prst="borderCallout2">
            <a:avLst>
              <a:gd name="adj1" fmla="val 18750"/>
              <a:gd name="adj2" fmla="val 101204"/>
              <a:gd name="adj3" fmla="val 18750"/>
              <a:gd name="adj4" fmla="val 102384"/>
              <a:gd name="adj5" fmla="val -31250"/>
              <a:gd name="adj6" fmla="val 103616"/>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zh-TW" altLang="en-US" sz="1400" dirty="0">
                <a:ea typeface="新細明體" charset="-120"/>
              </a:rPr>
              <a:t>黃國昌、林常青、陳恭平，</a:t>
            </a:r>
            <a:r>
              <a:rPr lang="en-US" altLang="zh-TW" sz="1400" dirty="0">
                <a:ea typeface="新細明體" charset="-120"/>
              </a:rPr>
              <a:t>2010</a:t>
            </a:r>
            <a:r>
              <a:rPr lang="zh-TW" altLang="en-US" sz="1400" dirty="0">
                <a:ea typeface="新細明體" charset="-120"/>
              </a:rPr>
              <a:t>年，勞資爭議協調程序之實證研究</a:t>
            </a:r>
          </a:p>
          <a:p>
            <a:r>
              <a:rPr lang="zh-TW" altLang="en-US" sz="1400" dirty="0">
                <a:ea typeface="新細明體" charset="-120"/>
              </a:rPr>
              <a:t>──以「政府協調」與「民間協調」之比較為中心，中研院法學期刊第</a:t>
            </a:r>
            <a:r>
              <a:rPr lang="en-US" altLang="zh-TW" sz="1400" dirty="0">
                <a:ea typeface="新細明體" charset="-120"/>
              </a:rPr>
              <a:t>7</a:t>
            </a:r>
            <a:r>
              <a:rPr lang="zh-TW" altLang="en-US" sz="1400" dirty="0">
                <a:ea typeface="新細明體" charset="-120"/>
              </a:rPr>
              <a:t>期。 </a:t>
            </a:r>
            <a:endParaRPr lang="en-US" altLang="zh-TW" sz="1400" dirty="0">
              <a:ea typeface="新細明體" charset="-120"/>
            </a:endParaRPr>
          </a:p>
        </p:txBody>
      </p:sp>
      <p:sp>
        <p:nvSpPr>
          <p:cNvPr id="72752" name="AutoShape 48"/>
          <p:cNvSpPr>
            <a:spLocks/>
          </p:cNvSpPr>
          <p:nvPr/>
        </p:nvSpPr>
        <p:spPr bwMode="auto">
          <a:xfrm>
            <a:off x="1676400" y="1600200"/>
            <a:ext cx="6324600" cy="800100"/>
          </a:xfrm>
          <a:prstGeom prst="borderCallout3">
            <a:avLst>
              <a:gd name="adj1" fmla="val 14287"/>
              <a:gd name="adj2" fmla="val 101204"/>
              <a:gd name="adj3" fmla="val 14287"/>
              <a:gd name="adj4" fmla="val 114958"/>
              <a:gd name="adj5" fmla="val 68056"/>
              <a:gd name="adj6" fmla="val 114958"/>
              <a:gd name="adj7" fmla="val 160912"/>
              <a:gd name="adj8" fmla="val 111523"/>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zh-TW" altLang="en-US" sz="1400">
                <a:ea typeface="新細明體" charset="-120"/>
              </a:rPr>
              <a:t>黃國昌，</a:t>
            </a:r>
            <a:r>
              <a:rPr lang="en-US" altLang="zh-TW" sz="1400">
                <a:ea typeface="新細明體" charset="-120"/>
              </a:rPr>
              <a:t>2008</a:t>
            </a:r>
            <a:r>
              <a:rPr lang="zh-TW" altLang="en-US" sz="1400">
                <a:ea typeface="新細明體" charset="-120"/>
              </a:rPr>
              <a:t>年</a:t>
            </a:r>
            <a:r>
              <a:rPr lang="en-US" altLang="zh-TW" sz="1400">
                <a:ea typeface="新細明體" charset="-120"/>
              </a:rPr>
              <a:t>-2009</a:t>
            </a:r>
            <a:r>
              <a:rPr lang="zh-TW" altLang="en-US" sz="1400">
                <a:ea typeface="新細明體" charset="-120"/>
              </a:rPr>
              <a:t>年，我國勞動訴訟之實證研究──以第一審訴訟之審理與終結情形為中心（上）（下），</a:t>
            </a:r>
            <a:r>
              <a:rPr lang="en-US" altLang="zh-TW" sz="1400">
                <a:ea typeface="新細明體" charset="-120"/>
              </a:rPr>
              <a:t>《</a:t>
            </a:r>
            <a:r>
              <a:rPr lang="zh-TW" altLang="en-US" sz="1400">
                <a:ea typeface="新細明體" charset="-120"/>
              </a:rPr>
              <a:t>政大法學評論</a:t>
            </a:r>
            <a:r>
              <a:rPr lang="en-US" altLang="zh-TW" sz="1400">
                <a:ea typeface="新細明體" charset="-120"/>
              </a:rPr>
              <a:t>》</a:t>
            </a:r>
            <a:r>
              <a:rPr lang="zh-TW" altLang="en-US" sz="1400">
                <a:ea typeface="新細明體" charset="-120"/>
              </a:rPr>
              <a:t>，第</a:t>
            </a:r>
            <a:r>
              <a:rPr lang="en-US" altLang="zh-TW" sz="1400">
                <a:ea typeface="新細明體" charset="-120"/>
              </a:rPr>
              <a:t>106</a:t>
            </a:r>
            <a:r>
              <a:rPr lang="zh-TW" altLang="en-US" sz="1400">
                <a:ea typeface="新細明體" charset="-120"/>
              </a:rPr>
              <a:t>期，頁</a:t>
            </a:r>
            <a:r>
              <a:rPr lang="en-US" altLang="zh-TW" sz="1400">
                <a:ea typeface="新細明體" charset="-120"/>
              </a:rPr>
              <a:t>203-247</a:t>
            </a:r>
            <a:r>
              <a:rPr lang="zh-TW" altLang="en-US" sz="1400">
                <a:ea typeface="新細明體" charset="-120"/>
              </a:rPr>
              <a:t>；第</a:t>
            </a:r>
            <a:r>
              <a:rPr lang="en-US" altLang="zh-TW" sz="1400">
                <a:ea typeface="新細明體" charset="-120"/>
              </a:rPr>
              <a:t>107</a:t>
            </a:r>
            <a:r>
              <a:rPr lang="zh-TW" altLang="en-US" sz="1400">
                <a:ea typeface="新細明體" charset="-120"/>
              </a:rPr>
              <a:t>期，頁</a:t>
            </a:r>
            <a:r>
              <a:rPr lang="en-US" altLang="zh-TW" sz="1400">
                <a:ea typeface="新細明體" charset="-120"/>
              </a:rPr>
              <a:t>165-228</a:t>
            </a:r>
            <a:r>
              <a:rPr lang="zh-TW" altLang="en-US" sz="1400">
                <a:ea typeface="新細明體" charset="-120"/>
              </a:rPr>
              <a:t>。 </a:t>
            </a:r>
            <a:endParaRPr lang="en-US" altLang="zh-TW" sz="1400">
              <a:ea typeface="新細明體" charset="-120"/>
            </a:endParaRPr>
          </a:p>
        </p:txBody>
      </p:sp>
      <p:sp>
        <p:nvSpPr>
          <p:cNvPr id="72753" name="AutoShape 49"/>
          <p:cNvSpPr>
            <a:spLocks/>
          </p:cNvSpPr>
          <p:nvPr/>
        </p:nvSpPr>
        <p:spPr bwMode="auto">
          <a:xfrm>
            <a:off x="381000" y="838200"/>
            <a:ext cx="5943600" cy="838200"/>
          </a:xfrm>
          <a:prstGeom prst="borderCallout1">
            <a:avLst>
              <a:gd name="adj1" fmla="val 13634"/>
              <a:gd name="adj2" fmla="val 101282"/>
              <a:gd name="adj3" fmla="val 6440"/>
              <a:gd name="adj4" fmla="val 106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zh-TW" sz="1400" dirty="0">
                <a:ea typeface="新細明體" charset="-120"/>
              </a:rPr>
              <a:t>Theodore Eisenberg &amp; Kuo-Chang Huang (</a:t>
            </a:r>
            <a:r>
              <a:rPr lang="en-US" altLang="zh-TW" sz="1400" dirty="0" smtClean="0">
                <a:ea typeface="新細明體" charset="-120"/>
              </a:rPr>
              <a:t>2012) </a:t>
            </a:r>
            <a:r>
              <a:rPr lang="en-US" altLang="zh-TW" sz="1400" i="1" dirty="0">
                <a:ea typeface="新細明體" charset="-120"/>
              </a:rPr>
              <a:t>The Effect of Rules Shifting Supreme Court Jurisdiction from Mandatory to Discretionary—An Empirical Lesson from Taiwan</a:t>
            </a:r>
            <a:r>
              <a:rPr lang="en-US" altLang="zh-TW" sz="1400" dirty="0">
                <a:ea typeface="新細明體" charset="-120"/>
              </a:rPr>
              <a:t>, International Review of Law &amp; </a:t>
            </a:r>
            <a:r>
              <a:rPr lang="en-US" altLang="zh-TW" sz="1400" dirty="0" smtClean="0">
                <a:ea typeface="新細明體" charset="-120"/>
              </a:rPr>
              <a:t>Economics. </a:t>
            </a:r>
            <a:endParaRPr lang="en-US" altLang="zh-TW" sz="1400" dirty="0">
              <a:ea typeface="新細明體" charset="-120"/>
            </a:endParaRPr>
          </a:p>
        </p:txBody>
      </p:sp>
      <p:sp>
        <p:nvSpPr>
          <p:cNvPr id="72754" name="AutoShape 50"/>
          <p:cNvSpPr>
            <a:spLocks/>
          </p:cNvSpPr>
          <p:nvPr/>
        </p:nvSpPr>
        <p:spPr bwMode="auto">
          <a:xfrm>
            <a:off x="381000" y="5562600"/>
            <a:ext cx="6324600" cy="609600"/>
          </a:xfrm>
          <a:prstGeom prst="borderCallout2">
            <a:avLst>
              <a:gd name="adj1" fmla="val 18750"/>
              <a:gd name="adj2" fmla="val 101204"/>
              <a:gd name="adj3" fmla="val 18750"/>
              <a:gd name="adj4" fmla="val 102611"/>
              <a:gd name="adj5" fmla="val -249218"/>
              <a:gd name="adj6" fmla="val 104065"/>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zh-TW" sz="1400" dirty="0">
                <a:ea typeface="新細明體" charset="-120"/>
              </a:rPr>
              <a:t>K.C. Huang, K.P. Chen &amp; C.C. </a:t>
            </a:r>
            <a:r>
              <a:rPr lang="en-US" altLang="zh-TW" sz="1400" dirty="0" smtClean="0">
                <a:ea typeface="新細明體" charset="-120"/>
              </a:rPr>
              <a:t>Lin,  </a:t>
            </a:r>
            <a:r>
              <a:rPr lang="en-US" altLang="zh-TW" sz="1400" dirty="0">
                <a:ea typeface="新細明體" charset="-120"/>
              </a:rPr>
              <a:t>How Did Workers Fare in Labor Mediation—An Empirical Assessment from Taiwan (under review).</a:t>
            </a:r>
            <a:r>
              <a:rPr lang="zh-TW" altLang="en-US" sz="1400" dirty="0">
                <a:ea typeface="新細明體" charset="-120"/>
              </a:rPr>
              <a:t> </a:t>
            </a:r>
            <a:endParaRPr lang="en-US" altLang="zh-TW" sz="1400" dirty="0">
              <a:ea typeface="新細明體" charset="-120"/>
            </a:endParaRPr>
          </a:p>
        </p:txBody>
      </p:sp>
      <p:sp>
        <p:nvSpPr>
          <p:cNvPr id="72755" name="AutoShape 51"/>
          <p:cNvSpPr>
            <a:spLocks noChangeArrowheads="1"/>
          </p:cNvSpPr>
          <p:nvPr/>
        </p:nvSpPr>
        <p:spPr bwMode="auto">
          <a:xfrm>
            <a:off x="7162800" y="9144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a:ea typeface="新細明體" charset="-120"/>
              </a:rPr>
              <a:t>11</a:t>
            </a:r>
          </a:p>
        </p:txBody>
      </p:sp>
      <p:sp>
        <p:nvSpPr>
          <p:cNvPr id="72756" name="AutoShape 52"/>
          <p:cNvSpPr>
            <a:spLocks/>
          </p:cNvSpPr>
          <p:nvPr/>
        </p:nvSpPr>
        <p:spPr bwMode="auto">
          <a:xfrm>
            <a:off x="812253" y="-96234"/>
            <a:ext cx="5972175" cy="957262"/>
          </a:xfrm>
          <a:prstGeom prst="borderCallout1">
            <a:avLst>
              <a:gd name="adj1" fmla="val 11940"/>
              <a:gd name="adj2" fmla="val 101278"/>
              <a:gd name="adj3" fmla="val 61690"/>
              <a:gd name="adj4" fmla="val 107972"/>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zh-TW" sz="1400" dirty="0">
                <a:ea typeface="新細明體" charset="-120"/>
              </a:rPr>
              <a:t>K.C. Huang, K.P. Chen &amp; C.C. Lin </a:t>
            </a:r>
            <a:r>
              <a:rPr lang="en-US" altLang="zh-TW" sz="1400" dirty="0" smtClean="0">
                <a:ea typeface="新細明體" charset="-120"/>
              </a:rPr>
              <a:t>(2014) </a:t>
            </a:r>
            <a:r>
              <a:rPr lang="en-US" altLang="zh-TW" sz="1400" dirty="0">
                <a:ea typeface="新細明體" charset="-120"/>
              </a:rPr>
              <a:t>Party Capability Versus Court Preference: Why the “Haves” Come Out—An Empirical Lesson from Taiwan Supreme Court, </a:t>
            </a:r>
            <a:r>
              <a:rPr lang="en-US" altLang="zh-TW" sz="1400" dirty="0" smtClean="0">
                <a:ea typeface="新細明體" charset="-120"/>
              </a:rPr>
              <a:t>Journal of Law, Econo</a:t>
            </a:r>
            <a:r>
              <a:rPr lang="en-US" altLang="zh-TW" sz="1400" dirty="0" smtClean="0"/>
              <a:t>mics and Organization</a:t>
            </a:r>
            <a:r>
              <a:rPr lang="en-US" altLang="zh-TW" sz="1400" dirty="0" smtClean="0">
                <a:ea typeface="新細明體" charset="-120"/>
              </a:rPr>
              <a:t>. </a:t>
            </a:r>
            <a:endParaRPr lang="en-US" altLang="zh-TW" sz="1400" dirty="0">
              <a:ea typeface="新細明體" charset="-120"/>
            </a:endParaRPr>
          </a:p>
        </p:txBody>
      </p:sp>
      <p:sp>
        <p:nvSpPr>
          <p:cNvPr id="42" name="AutoShape 52"/>
          <p:cNvSpPr>
            <a:spLocks/>
          </p:cNvSpPr>
          <p:nvPr/>
        </p:nvSpPr>
        <p:spPr bwMode="auto">
          <a:xfrm>
            <a:off x="2105025" y="4037551"/>
            <a:ext cx="5972175" cy="534449"/>
          </a:xfrm>
          <a:prstGeom prst="borderCallout1">
            <a:avLst>
              <a:gd name="adj1" fmla="val 11940"/>
              <a:gd name="adj2" fmla="val 101278"/>
              <a:gd name="adj3" fmla="val 61690"/>
              <a:gd name="adj4" fmla="val 107972"/>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zh-TW" sz="1400" dirty="0">
                <a:ea typeface="新細明體" charset="-120"/>
              </a:rPr>
              <a:t>K.C. Huang, </a:t>
            </a:r>
            <a:r>
              <a:rPr lang="en-US" altLang="zh-TW" sz="1400" dirty="0" smtClean="0">
                <a:ea typeface="新細明體" charset="-120"/>
              </a:rPr>
              <a:t>C.C</a:t>
            </a:r>
            <a:r>
              <a:rPr lang="en-US" altLang="zh-TW" sz="1400" dirty="0">
                <a:ea typeface="新細明體" charset="-120"/>
              </a:rPr>
              <a:t>. Lin </a:t>
            </a:r>
            <a:r>
              <a:rPr lang="en-US" altLang="zh-TW" sz="1400" dirty="0" smtClean="0">
                <a:ea typeface="新細明體" charset="-120"/>
              </a:rPr>
              <a:t>&amp; K.P. Chen (2014) Do Rich and Poor Behave Similarly in Seeking Legal Advice?, Law &amp; Society Review. </a:t>
            </a:r>
            <a:endParaRPr lang="en-US" altLang="zh-TW" sz="1400" dirty="0">
              <a:ea typeface="新細明體" charset="-120"/>
            </a:endParaRPr>
          </a:p>
        </p:txBody>
      </p:sp>
      <p:sp>
        <p:nvSpPr>
          <p:cNvPr id="43" name="AutoShape 35"/>
          <p:cNvSpPr>
            <a:spLocks noChangeArrowheads="1"/>
          </p:cNvSpPr>
          <p:nvPr/>
        </p:nvSpPr>
        <p:spPr bwMode="auto">
          <a:xfrm>
            <a:off x="8610600" y="4352838"/>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dirty="0" smtClean="0">
                <a:ea typeface="新細明體" charset="-120"/>
              </a:rPr>
              <a:t>12</a:t>
            </a:r>
            <a:endParaRPr lang="en-US" altLang="zh-TW" sz="1000" dirty="0">
              <a:ea typeface="新細明體" charset="-120"/>
            </a:endParaRPr>
          </a:p>
        </p:txBody>
      </p:sp>
      <p:sp>
        <p:nvSpPr>
          <p:cNvPr id="45" name="AutoShape 35"/>
          <p:cNvSpPr>
            <a:spLocks noChangeArrowheads="1"/>
          </p:cNvSpPr>
          <p:nvPr/>
        </p:nvSpPr>
        <p:spPr bwMode="auto">
          <a:xfrm>
            <a:off x="8334812" y="4762500"/>
            <a:ext cx="228600" cy="228600"/>
          </a:xfrm>
          <a:prstGeom prst="star8">
            <a:avLst>
              <a:gd name="adj" fmla="val 3825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dirty="0" smtClean="0">
                <a:ea typeface="新細明體" charset="-120"/>
              </a:rPr>
              <a:t>13</a:t>
            </a:r>
            <a:endParaRPr lang="en-US" altLang="zh-TW" sz="1000" dirty="0">
              <a:ea typeface="新細明體" charset="-120"/>
            </a:endParaRPr>
          </a:p>
        </p:txBody>
      </p:sp>
      <p:sp>
        <p:nvSpPr>
          <p:cNvPr id="47" name="AutoShape 52"/>
          <p:cNvSpPr>
            <a:spLocks/>
          </p:cNvSpPr>
          <p:nvPr/>
        </p:nvSpPr>
        <p:spPr bwMode="auto">
          <a:xfrm>
            <a:off x="2028825" y="4799551"/>
            <a:ext cx="5972175" cy="717681"/>
          </a:xfrm>
          <a:prstGeom prst="borderCallout1">
            <a:avLst>
              <a:gd name="adj1" fmla="val 11940"/>
              <a:gd name="adj2" fmla="val 101278"/>
              <a:gd name="adj3" fmla="val 11461"/>
              <a:gd name="adj4" fmla="val 108393"/>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zh-TW" sz="1400" dirty="0">
                <a:ea typeface="新細明體" charset="-120"/>
              </a:rPr>
              <a:t>K.C. </a:t>
            </a:r>
            <a:r>
              <a:rPr lang="en-US" altLang="zh-TW" sz="1400" dirty="0" smtClean="0">
                <a:ea typeface="新細明體" charset="-120"/>
              </a:rPr>
              <a:t>Huang &amp; C.C</a:t>
            </a:r>
            <a:r>
              <a:rPr lang="en-US" altLang="zh-TW" sz="1400" dirty="0">
                <a:ea typeface="新細明體" charset="-120"/>
              </a:rPr>
              <a:t>. Lin </a:t>
            </a:r>
            <a:r>
              <a:rPr lang="en-US" altLang="zh-TW" sz="1400" dirty="0" smtClean="0">
                <a:ea typeface="新細明體" charset="-120"/>
              </a:rPr>
              <a:t>(2013) Rescuing </a:t>
            </a:r>
            <a:r>
              <a:rPr lang="en-US" altLang="zh-TW" sz="1400" dirty="0" smtClean="0"/>
              <a:t>Confidence in the Judicial System—Introducing Lay Participation in Taiwan</a:t>
            </a:r>
            <a:r>
              <a:rPr lang="en-US" altLang="zh-TW" sz="1400" dirty="0" smtClean="0">
                <a:ea typeface="新細明體" charset="-120"/>
              </a:rPr>
              <a:t>, Journal of Empirical Legal Studies. </a:t>
            </a:r>
            <a:endParaRPr lang="en-US" altLang="zh-TW" sz="1400" dirty="0">
              <a:ea typeface="新細明體" charset="-120"/>
            </a:endParaRPr>
          </a:p>
        </p:txBody>
      </p:sp>
      <p:sp>
        <p:nvSpPr>
          <p:cNvPr id="2" name="日期版面配置區 1"/>
          <p:cNvSpPr>
            <a:spLocks noGrp="1"/>
          </p:cNvSpPr>
          <p:nvPr>
            <p:ph type="dt" sz="half" idx="10"/>
          </p:nvPr>
        </p:nvSpPr>
        <p:spPr/>
        <p:txBody>
          <a:bodyPr/>
          <a:lstStyle/>
          <a:p>
            <a:fld id="{76FA836C-3284-43EC-950D-B212BC5128A2}" type="datetime1">
              <a:rPr lang="zh-TW" altLang="en-US" smtClean="0"/>
              <a:t>2015/7/7</a:t>
            </a:fld>
            <a:endParaRPr lang="zh-TW" altLang="en-US"/>
          </a:p>
        </p:txBody>
      </p:sp>
      <p:sp>
        <p:nvSpPr>
          <p:cNvPr id="3" name="頁尾版面配置區 2"/>
          <p:cNvSpPr>
            <a:spLocks noGrp="1"/>
          </p:cNvSpPr>
          <p:nvPr>
            <p:ph type="ftr" sz="quarter" idx="11"/>
          </p:nvPr>
        </p:nvSpPr>
        <p:spPr/>
        <p:txBody>
          <a:bodyPr/>
          <a:lstStyle/>
          <a:p>
            <a:r>
              <a:rPr lang="en-US" altLang="zh-TW" smtClean="0"/>
              <a:t>Why Empirical Legal Studies?</a:t>
            </a:r>
            <a:endParaRPr lang="zh-TW" altLang="en-US"/>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32</a:t>
            </a:fld>
            <a:endParaRPr lang="zh-TW" altLang="en-US"/>
          </a:p>
        </p:txBody>
      </p:sp>
    </p:spTree>
    <p:extLst>
      <p:ext uri="{BB962C8B-B14F-4D97-AF65-F5344CB8AC3E}">
        <p14:creationId xmlns:p14="http://schemas.microsoft.com/office/powerpoint/2010/main" val="2164011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72744"/>
                                        </p:tgtEl>
                                        <p:attrNameLst>
                                          <p:attrName>ppt_x</p:attrName>
                                        </p:attrNameLst>
                                      </p:cBhvr>
                                      <p:tavLst>
                                        <p:tav tm="0">
                                          <p:val>
                                            <p:strVal val="ppt_x"/>
                                          </p:val>
                                        </p:tav>
                                        <p:tav tm="100000">
                                          <p:val>
                                            <p:strVal val="ppt_x"/>
                                          </p:val>
                                        </p:tav>
                                      </p:tavLst>
                                    </p:anim>
                                    <p:anim calcmode="lin" valueType="num">
                                      <p:cBhvr additive="base">
                                        <p:cTn id="11" dur="500"/>
                                        <p:tgtEl>
                                          <p:spTgt spid="72744"/>
                                        </p:tgtEl>
                                        <p:attrNameLst>
                                          <p:attrName>ppt_y</p:attrName>
                                        </p:attrNameLst>
                                      </p:cBhvr>
                                      <p:tavLst>
                                        <p:tav tm="0">
                                          <p:val>
                                            <p:strVal val="ppt_y"/>
                                          </p:val>
                                        </p:tav>
                                        <p:tav tm="100000">
                                          <p:val>
                                            <p:strVal val="1+ppt_h/2"/>
                                          </p:val>
                                        </p:tav>
                                      </p:tavLst>
                                    </p:anim>
                                    <p:set>
                                      <p:cBhvr>
                                        <p:cTn id="12" dur="1" fill="hold">
                                          <p:stCondLst>
                                            <p:cond delay="499"/>
                                          </p:stCondLst>
                                        </p:cTn>
                                        <p:tgtEl>
                                          <p:spTgt spid="7274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74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fill="hold" grpId="1" nodeType="clickEffect">
                                  <p:stCondLst>
                                    <p:cond delay="0"/>
                                  </p:stCondLst>
                                  <p:childTnLst>
                                    <p:anim calcmode="lin" valueType="num">
                                      <p:cBhvr additive="base">
                                        <p:cTn id="20" dur="500"/>
                                        <p:tgtEl>
                                          <p:spTgt spid="72745"/>
                                        </p:tgtEl>
                                        <p:attrNameLst>
                                          <p:attrName>ppt_x</p:attrName>
                                        </p:attrNameLst>
                                      </p:cBhvr>
                                      <p:tavLst>
                                        <p:tav tm="0">
                                          <p:val>
                                            <p:strVal val="ppt_x"/>
                                          </p:val>
                                        </p:tav>
                                        <p:tav tm="100000">
                                          <p:val>
                                            <p:strVal val="ppt_x"/>
                                          </p:val>
                                        </p:tav>
                                      </p:tavLst>
                                    </p:anim>
                                    <p:anim calcmode="lin" valueType="num">
                                      <p:cBhvr additive="base">
                                        <p:cTn id="21" dur="500"/>
                                        <p:tgtEl>
                                          <p:spTgt spid="72745"/>
                                        </p:tgtEl>
                                        <p:attrNameLst>
                                          <p:attrName>ppt_y</p:attrName>
                                        </p:attrNameLst>
                                      </p:cBhvr>
                                      <p:tavLst>
                                        <p:tav tm="0">
                                          <p:val>
                                            <p:strVal val="ppt_y"/>
                                          </p:val>
                                        </p:tav>
                                        <p:tav tm="100000">
                                          <p:val>
                                            <p:strVal val="1+ppt_h/2"/>
                                          </p:val>
                                        </p:tav>
                                      </p:tavLst>
                                    </p:anim>
                                    <p:set>
                                      <p:cBhvr>
                                        <p:cTn id="22" dur="1" fill="hold">
                                          <p:stCondLst>
                                            <p:cond delay="499"/>
                                          </p:stCondLst>
                                        </p:cTn>
                                        <p:tgtEl>
                                          <p:spTgt spid="7274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1" nodeType="clickEffect">
                                  <p:stCondLst>
                                    <p:cond delay="0"/>
                                  </p:stCondLst>
                                  <p:childTnLst>
                                    <p:anim calcmode="lin" valueType="num">
                                      <p:cBhvr additive="base">
                                        <p:cTn id="30" dur="500"/>
                                        <p:tgtEl>
                                          <p:spTgt spid="72746"/>
                                        </p:tgtEl>
                                        <p:attrNameLst>
                                          <p:attrName>ppt_x</p:attrName>
                                        </p:attrNameLst>
                                      </p:cBhvr>
                                      <p:tavLst>
                                        <p:tav tm="0">
                                          <p:val>
                                            <p:strVal val="ppt_x"/>
                                          </p:val>
                                        </p:tav>
                                        <p:tav tm="100000">
                                          <p:val>
                                            <p:strVal val="ppt_x"/>
                                          </p:val>
                                        </p:tav>
                                      </p:tavLst>
                                    </p:anim>
                                    <p:anim calcmode="lin" valueType="num">
                                      <p:cBhvr additive="base">
                                        <p:cTn id="31" dur="500"/>
                                        <p:tgtEl>
                                          <p:spTgt spid="72746"/>
                                        </p:tgtEl>
                                        <p:attrNameLst>
                                          <p:attrName>ppt_y</p:attrName>
                                        </p:attrNameLst>
                                      </p:cBhvr>
                                      <p:tavLst>
                                        <p:tav tm="0">
                                          <p:val>
                                            <p:strVal val="ppt_y"/>
                                          </p:val>
                                        </p:tav>
                                        <p:tav tm="100000">
                                          <p:val>
                                            <p:strVal val="1+ppt_h/2"/>
                                          </p:val>
                                        </p:tav>
                                      </p:tavLst>
                                    </p:anim>
                                    <p:set>
                                      <p:cBhvr>
                                        <p:cTn id="32" dur="1" fill="hold">
                                          <p:stCondLst>
                                            <p:cond delay="499"/>
                                          </p:stCondLst>
                                        </p:cTn>
                                        <p:tgtEl>
                                          <p:spTgt spid="7274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274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4" fill="hold" grpId="1" nodeType="clickEffect">
                                  <p:stCondLst>
                                    <p:cond delay="0"/>
                                  </p:stCondLst>
                                  <p:childTnLst>
                                    <p:anim calcmode="lin" valueType="num">
                                      <p:cBhvr additive="base">
                                        <p:cTn id="40" dur="500"/>
                                        <p:tgtEl>
                                          <p:spTgt spid="72748"/>
                                        </p:tgtEl>
                                        <p:attrNameLst>
                                          <p:attrName>ppt_x</p:attrName>
                                        </p:attrNameLst>
                                      </p:cBhvr>
                                      <p:tavLst>
                                        <p:tav tm="0">
                                          <p:val>
                                            <p:strVal val="ppt_x"/>
                                          </p:val>
                                        </p:tav>
                                        <p:tav tm="100000">
                                          <p:val>
                                            <p:strVal val="ppt_x"/>
                                          </p:val>
                                        </p:tav>
                                      </p:tavLst>
                                    </p:anim>
                                    <p:anim calcmode="lin" valueType="num">
                                      <p:cBhvr additive="base">
                                        <p:cTn id="41" dur="500"/>
                                        <p:tgtEl>
                                          <p:spTgt spid="72748"/>
                                        </p:tgtEl>
                                        <p:attrNameLst>
                                          <p:attrName>ppt_y</p:attrName>
                                        </p:attrNameLst>
                                      </p:cBhvr>
                                      <p:tavLst>
                                        <p:tav tm="0">
                                          <p:val>
                                            <p:strVal val="ppt_y"/>
                                          </p:val>
                                        </p:tav>
                                        <p:tav tm="100000">
                                          <p:val>
                                            <p:strVal val="1+ppt_h/2"/>
                                          </p:val>
                                        </p:tav>
                                      </p:tavLst>
                                    </p:anim>
                                    <p:set>
                                      <p:cBhvr>
                                        <p:cTn id="42" dur="1" fill="hold">
                                          <p:stCondLst>
                                            <p:cond delay="499"/>
                                          </p:stCondLst>
                                        </p:cTn>
                                        <p:tgtEl>
                                          <p:spTgt spid="7274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74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xit" presetSubtype="4" fill="hold" grpId="1" nodeType="clickEffect">
                                  <p:stCondLst>
                                    <p:cond delay="0"/>
                                  </p:stCondLst>
                                  <p:childTnLst>
                                    <p:anim calcmode="lin" valueType="num">
                                      <p:cBhvr additive="base">
                                        <p:cTn id="50" dur="500"/>
                                        <p:tgtEl>
                                          <p:spTgt spid="72749"/>
                                        </p:tgtEl>
                                        <p:attrNameLst>
                                          <p:attrName>ppt_x</p:attrName>
                                        </p:attrNameLst>
                                      </p:cBhvr>
                                      <p:tavLst>
                                        <p:tav tm="0">
                                          <p:val>
                                            <p:strVal val="ppt_x"/>
                                          </p:val>
                                        </p:tav>
                                        <p:tav tm="100000">
                                          <p:val>
                                            <p:strVal val="ppt_x"/>
                                          </p:val>
                                        </p:tav>
                                      </p:tavLst>
                                    </p:anim>
                                    <p:anim calcmode="lin" valueType="num">
                                      <p:cBhvr additive="base">
                                        <p:cTn id="51" dur="500"/>
                                        <p:tgtEl>
                                          <p:spTgt spid="72749"/>
                                        </p:tgtEl>
                                        <p:attrNameLst>
                                          <p:attrName>ppt_y</p:attrName>
                                        </p:attrNameLst>
                                      </p:cBhvr>
                                      <p:tavLst>
                                        <p:tav tm="0">
                                          <p:val>
                                            <p:strVal val="ppt_y"/>
                                          </p:val>
                                        </p:tav>
                                        <p:tav tm="100000">
                                          <p:val>
                                            <p:strVal val="1+ppt_h/2"/>
                                          </p:val>
                                        </p:tav>
                                      </p:tavLst>
                                    </p:anim>
                                    <p:set>
                                      <p:cBhvr>
                                        <p:cTn id="52" dur="1" fill="hold">
                                          <p:stCondLst>
                                            <p:cond delay="499"/>
                                          </p:stCondLst>
                                        </p:cTn>
                                        <p:tgtEl>
                                          <p:spTgt spid="7274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75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fill="hold" grpId="1" nodeType="clickEffect">
                                  <p:stCondLst>
                                    <p:cond delay="0"/>
                                  </p:stCondLst>
                                  <p:childTnLst>
                                    <p:anim calcmode="lin" valueType="num">
                                      <p:cBhvr additive="base">
                                        <p:cTn id="60" dur="500"/>
                                        <p:tgtEl>
                                          <p:spTgt spid="72752"/>
                                        </p:tgtEl>
                                        <p:attrNameLst>
                                          <p:attrName>ppt_x</p:attrName>
                                        </p:attrNameLst>
                                      </p:cBhvr>
                                      <p:tavLst>
                                        <p:tav tm="0">
                                          <p:val>
                                            <p:strVal val="ppt_x"/>
                                          </p:val>
                                        </p:tav>
                                        <p:tav tm="100000">
                                          <p:val>
                                            <p:strVal val="ppt_x"/>
                                          </p:val>
                                        </p:tav>
                                      </p:tavLst>
                                    </p:anim>
                                    <p:anim calcmode="lin" valueType="num">
                                      <p:cBhvr additive="base">
                                        <p:cTn id="61" dur="500"/>
                                        <p:tgtEl>
                                          <p:spTgt spid="72752"/>
                                        </p:tgtEl>
                                        <p:attrNameLst>
                                          <p:attrName>ppt_y</p:attrName>
                                        </p:attrNameLst>
                                      </p:cBhvr>
                                      <p:tavLst>
                                        <p:tav tm="0">
                                          <p:val>
                                            <p:strVal val="ppt_y"/>
                                          </p:val>
                                        </p:tav>
                                        <p:tav tm="100000">
                                          <p:val>
                                            <p:strVal val="1+ppt_h/2"/>
                                          </p:val>
                                        </p:tav>
                                      </p:tavLst>
                                    </p:anim>
                                    <p:set>
                                      <p:cBhvr>
                                        <p:cTn id="62" dur="1" fill="hold">
                                          <p:stCondLst>
                                            <p:cond delay="499"/>
                                          </p:stCondLst>
                                        </p:cTn>
                                        <p:tgtEl>
                                          <p:spTgt spid="72752"/>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75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xit" presetSubtype="4" fill="hold" grpId="1" nodeType="clickEffect">
                                  <p:stCondLst>
                                    <p:cond delay="0"/>
                                  </p:stCondLst>
                                  <p:childTnLst>
                                    <p:anim calcmode="lin" valueType="num">
                                      <p:cBhvr additive="base">
                                        <p:cTn id="70" dur="500"/>
                                        <p:tgtEl>
                                          <p:spTgt spid="72750"/>
                                        </p:tgtEl>
                                        <p:attrNameLst>
                                          <p:attrName>ppt_x</p:attrName>
                                        </p:attrNameLst>
                                      </p:cBhvr>
                                      <p:tavLst>
                                        <p:tav tm="0">
                                          <p:val>
                                            <p:strVal val="ppt_x"/>
                                          </p:val>
                                        </p:tav>
                                        <p:tav tm="100000">
                                          <p:val>
                                            <p:strVal val="ppt_x"/>
                                          </p:val>
                                        </p:tav>
                                      </p:tavLst>
                                    </p:anim>
                                    <p:anim calcmode="lin" valueType="num">
                                      <p:cBhvr additive="base">
                                        <p:cTn id="71" dur="500"/>
                                        <p:tgtEl>
                                          <p:spTgt spid="72750"/>
                                        </p:tgtEl>
                                        <p:attrNameLst>
                                          <p:attrName>ppt_y</p:attrName>
                                        </p:attrNameLst>
                                      </p:cBhvr>
                                      <p:tavLst>
                                        <p:tav tm="0">
                                          <p:val>
                                            <p:strVal val="ppt_y"/>
                                          </p:val>
                                        </p:tav>
                                        <p:tav tm="100000">
                                          <p:val>
                                            <p:strVal val="1+ppt_h/2"/>
                                          </p:val>
                                        </p:tav>
                                      </p:tavLst>
                                    </p:anim>
                                    <p:set>
                                      <p:cBhvr>
                                        <p:cTn id="72" dur="1" fill="hold">
                                          <p:stCondLst>
                                            <p:cond delay="499"/>
                                          </p:stCondLst>
                                        </p:cTn>
                                        <p:tgtEl>
                                          <p:spTgt spid="72750"/>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2751"/>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xit" presetSubtype="4" fill="hold" grpId="1" nodeType="clickEffect">
                                  <p:stCondLst>
                                    <p:cond delay="0"/>
                                  </p:stCondLst>
                                  <p:childTnLst>
                                    <p:anim calcmode="lin" valueType="num">
                                      <p:cBhvr additive="base">
                                        <p:cTn id="80" dur="500"/>
                                        <p:tgtEl>
                                          <p:spTgt spid="72751"/>
                                        </p:tgtEl>
                                        <p:attrNameLst>
                                          <p:attrName>ppt_x</p:attrName>
                                        </p:attrNameLst>
                                      </p:cBhvr>
                                      <p:tavLst>
                                        <p:tav tm="0">
                                          <p:val>
                                            <p:strVal val="ppt_x"/>
                                          </p:val>
                                        </p:tav>
                                        <p:tav tm="100000">
                                          <p:val>
                                            <p:strVal val="ppt_x"/>
                                          </p:val>
                                        </p:tav>
                                      </p:tavLst>
                                    </p:anim>
                                    <p:anim calcmode="lin" valueType="num">
                                      <p:cBhvr additive="base">
                                        <p:cTn id="81" dur="500"/>
                                        <p:tgtEl>
                                          <p:spTgt spid="72751"/>
                                        </p:tgtEl>
                                        <p:attrNameLst>
                                          <p:attrName>ppt_y</p:attrName>
                                        </p:attrNameLst>
                                      </p:cBhvr>
                                      <p:tavLst>
                                        <p:tav tm="0">
                                          <p:val>
                                            <p:strVal val="ppt_y"/>
                                          </p:val>
                                        </p:tav>
                                        <p:tav tm="100000">
                                          <p:val>
                                            <p:strVal val="1+ppt_h/2"/>
                                          </p:val>
                                        </p:tav>
                                      </p:tavLst>
                                    </p:anim>
                                    <p:set>
                                      <p:cBhvr>
                                        <p:cTn id="82" dur="1" fill="hold">
                                          <p:stCondLst>
                                            <p:cond delay="499"/>
                                          </p:stCondLst>
                                        </p:cTn>
                                        <p:tgtEl>
                                          <p:spTgt spid="72751"/>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75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xit" presetSubtype="4" fill="hold" grpId="1" nodeType="clickEffect">
                                  <p:stCondLst>
                                    <p:cond delay="0"/>
                                  </p:stCondLst>
                                  <p:childTnLst>
                                    <p:anim calcmode="lin" valueType="num">
                                      <p:cBhvr additive="base">
                                        <p:cTn id="90" dur="500"/>
                                        <p:tgtEl>
                                          <p:spTgt spid="72753"/>
                                        </p:tgtEl>
                                        <p:attrNameLst>
                                          <p:attrName>ppt_x</p:attrName>
                                        </p:attrNameLst>
                                      </p:cBhvr>
                                      <p:tavLst>
                                        <p:tav tm="0">
                                          <p:val>
                                            <p:strVal val="ppt_x"/>
                                          </p:val>
                                        </p:tav>
                                        <p:tav tm="100000">
                                          <p:val>
                                            <p:strVal val="ppt_x"/>
                                          </p:val>
                                        </p:tav>
                                      </p:tavLst>
                                    </p:anim>
                                    <p:anim calcmode="lin" valueType="num">
                                      <p:cBhvr additive="base">
                                        <p:cTn id="91" dur="500"/>
                                        <p:tgtEl>
                                          <p:spTgt spid="72753"/>
                                        </p:tgtEl>
                                        <p:attrNameLst>
                                          <p:attrName>ppt_y</p:attrName>
                                        </p:attrNameLst>
                                      </p:cBhvr>
                                      <p:tavLst>
                                        <p:tav tm="0">
                                          <p:val>
                                            <p:strVal val="ppt_y"/>
                                          </p:val>
                                        </p:tav>
                                        <p:tav tm="100000">
                                          <p:val>
                                            <p:strVal val="1+ppt_h/2"/>
                                          </p:val>
                                        </p:tav>
                                      </p:tavLst>
                                    </p:anim>
                                    <p:set>
                                      <p:cBhvr>
                                        <p:cTn id="92" dur="1" fill="hold">
                                          <p:stCondLst>
                                            <p:cond delay="499"/>
                                          </p:stCondLst>
                                        </p:cTn>
                                        <p:tgtEl>
                                          <p:spTgt spid="72753"/>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2754"/>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xit" presetSubtype="4" fill="hold" grpId="1" nodeType="clickEffect">
                                  <p:stCondLst>
                                    <p:cond delay="0"/>
                                  </p:stCondLst>
                                  <p:childTnLst>
                                    <p:anim calcmode="lin" valueType="num">
                                      <p:cBhvr additive="base">
                                        <p:cTn id="100" dur="500"/>
                                        <p:tgtEl>
                                          <p:spTgt spid="72754"/>
                                        </p:tgtEl>
                                        <p:attrNameLst>
                                          <p:attrName>ppt_x</p:attrName>
                                        </p:attrNameLst>
                                      </p:cBhvr>
                                      <p:tavLst>
                                        <p:tav tm="0">
                                          <p:val>
                                            <p:strVal val="ppt_x"/>
                                          </p:val>
                                        </p:tav>
                                        <p:tav tm="100000">
                                          <p:val>
                                            <p:strVal val="ppt_x"/>
                                          </p:val>
                                        </p:tav>
                                      </p:tavLst>
                                    </p:anim>
                                    <p:anim calcmode="lin" valueType="num">
                                      <p:cBhvr additive="base">
                                        <p:cTn id="101" dur="500"/>
                                        <p:tgtEl>
                                          <p:spTgt spid="72754"/>
                                        </p:tgtEl>
                                        <p:attrNameLst>
                                          <p:attrName>ppt_y</p:attrName>
                                        </p:attrNameLst>
                                      </p:cBhvr>
                                      <p:tavLst>
                                        <p:tav tm="0">
                                          <p:val>
                                            <p:strVal val="ppt_y"/>
                                          </p:val>
                                        </p:tav>
                                        <p:tav tm="100000">
                                          <p:val>
                                            <p:strVal val="1+ppt_h/2"/>
                                          </p:val>
                                        </p:tav>
                                      </p:tavLst>
                                    </p:anim>
                                    <p:set>
                                      <p:cBhvr>
                                        <p:cTn id="102" dur="1" fill="hold">
                                          <p:stCondLst>
                                            <p:cond delay="499"/>
                                          </p:stCondLst>
                                        </p:cTn>
                                        <p:tgtEl>
                                          <p:spTgt spid="72754"/>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2756"/>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xit" presetSubtype="4" fill="hold" grpId="1" nodeType="clickEffect">
                                  <p:stCondLst>
                                    <p:cond delay="0"/>
                                  </p:stCondLst>
                                  <p:childTnLst>
                                    <p:anim calcmode="lin" valueType="num">
                                      <p:cBhvr additive="base">
                                        <p:cTn id="110" dur="500"/>
                                        <p:tgtEl>
                                          <p:spTgt spid="72756"/>
                                        </p:tgtEl>
                                        <p:attrNameLst>
                                          <p:attrName>ppt_x</p:attrName>
                                        </p:attrNameLst>
                                      </p:cBhvr>
                                      <p:tavLst>
                                        <p:tav tm="0">
                                          <p:val>
                                            <p:strVal val="ppt_x"/>
                                          </p:val>
                                        </p:tav>
                                        <p:tav tm="100000">
                                          <p:val>
                                            <p:strVal val="ppt_x"/>
                                          </p:val>
                                        </p:tav>
                                      </p:tavLst>
                                    </p:anim>
                                    <p:anim calcmode="lin" valueType="num">
                                      <p:cBhvr additive="base">
                                        <p:cTn id="111" dur="500"/>
                                        <p:tgtEl>
                                          <p:spTgt spid="72756"/>
                                        </p:tgtEl>
                                        <p:attrNameLst>
                                          <p:attrName>ppt_y</p:attrName>
                                        </p:attrNameLst>
                                      </p:cBhvr>
                                      <p:tavLst>
                                        <p:tav tm="0">
                                          <p:val>
                                            <p:strVal val="ppt_y"/>
                                          </p:val>
                                        </p:tav>
                                        <p:tav tm="100000">
                                          <p:val>
                                            <p:strVal val="1+ppt_h/2"/>
                                          </p:val>
                                        </p:tav>
                                      </p:tavLst>
                                    </p:anim>
                                    <p:set>
                                      <p:cBhvr>
                                        <p:cTn id="112" dur="1" fill="hold">
                                          <p:stCondLst>
                                            <p:cond delay="499"/>
                                          </p:stCondLst>
                                        </p:cTn>
                                        <p:tgtEl>
                                          <p:spTgt spid="7275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ppt_x"/>
                                          </p:val>
                                        </p:tav>
                                        <p:tav tm="100000">
                                          <p:val>
                                            <p:strVal val="#ppt_x"/>
                                          </p:val>
                                        </p:tav>
                                      </p:tavLst>
                                    </p:anim>
                                    <p:anim calcmode="lin" valueType="num">
                                      <p:cBhvr additive="base">
                                        <p:cTn id="1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1" nodeType="clickEffect">
                                  <p:stCondLst>
                                    <p:cond delay="0"/>
                                  </p:stCondLst>
                                  <p:childTnLst>
                                    <p:set>
                                      <p:cBhvr>
                                        <p:cTn id="122" dur="1" fill="hold">
                                          <p:stCondLst>
                                            <p:cond delay="0"/>
                                          </p:stCondLst>
                                        </p:cTn>
                                        <p:tgtEl>
                                          <p:spTgt spid="42"/>
                                        </p:tgtEl>
                                        <p:attrNameLst>
                                          <p:attrName>style.visibility</p:attrName>
                                        </p:attrNameLst>
                                      </p:cBhvr>
                                      <p:to>
                                        <p:strVal val="visible"/>
                                      </p:to>
                                    </p:set>
                                    <p:anim calcmode="lin" valueType="num">
                                      <p:cBhvr additive="base">
                                        <p:cTn id="123" dur="500" fill="hold"/>
                                        <p:tgtEl>
                                          <p:spTgt spid="42"/>
                                        </p:tgtEl>
                                        <p:attrNameLst>
                                          <p:attrName>ppt_x</p:attrName>
                                        </p:attrNameLst>
                                      </p:cBhvr>
                                      <p:tavLst>
                                        <p:tav tm="0">
                                          <p:val>
                                            <p:strVal val="#ppt_x"/>
                                          </p:val>
                                        </p:tav>
                                        <p:tav tm="100000">
                                          <p:val>
                                            <p:strVal val="#ppt_x"/>
                                          </p:val>
                                        </p:tav>
                                      </p:tavLst>
                                    </p:anim>
                                    <p:anim calcmode="lin" valueType="num">
                                      <p:cBhvr additive="base">
                                        <p:cTn id="1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anim calcmode="lin" valueType="num">
                                      <p:cBhvr additive="base">
                                        <p:cTn id="129" dur="500" fill="hold"/>
                                        <p:tgtEl>
                                          <p:spTgt spid="47"/>
                                        </p:tgtEl>
                                        <p:attrNameLst>
                                          <p:attrName>ppt_x</p:attrName>
                                        </p:attrNameLst>
                                      </p:cBhvr>
                                      <p:tavLst>
                                        <p:tav tm="0">
                                          <p:val>
                                            <p:strVal val="#ppt_x"/>
                                          </p:val>
                                        </p:tav>
                                        <p:tav tm="100000">
                                          <p:val>
                                            <p:strVal val="#ppt_x"/>
                                          </p:val>
                                        </p:tav>
                                      </p:tavLst>
                                    </p:anim>
                                    <p:anim calcmode="lin" valueType="num">
                                      <p:cBhvr additive="base">
                                        <p:cTn id="13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1" nodeType="clickEffect">
                                  <p:stCondLst>
                                    <p:cond delay="0"/>
                                  </p:stCondLst>
                                  <p:childTnLst>
                                    <p:set>
                                      <p:cBhvr>
                                        <p:cTn id="134" dur="1" fill="hold">
                                          <p:stCondLst>
                                            <p:cond delay="0"/>
                                          </p:stCondLst>
                                        </p:cTn>
                                        <p:tgtEl>
                                          <p:spTgt spid="47"/>
                                        </p:tgtEl>
                                        <p:attrNameLst>
                                          <p:attrName>style.visibility</p:attrName>
                                        </p:attrNameLst>
                                      </p:cBhvr>
                                      <p:to>
                                        <p:strVal val="visible"/>
                                      </p:to>
                                    </p:set>
                                    <p:anim calcmode="lin" valueType="num">
                                      <p:cBhvr additive="base">
                                        <p:cTn id="135" dur="500" fill="hold"/>
                                        <p:tgtEl>
                                          <p:spTgt spid="47"/>
                                        </p:tgtEl>
                                        <p:attrNameLst>
                                          <p:attrName>ppt_x</p:attrName>
                                        </p:attrNameLst>
                                      </p:cBhvr>
                                      <p:tavLst>
                                        <p:tav tm="0">
                                          <p:val>
                                            <p:strVal val="#ppt_x"/>
                                          </p:val>
                                        </p:tav>
                                        <p:tav tm="100000">
                                          <p:val>
                                            <p:strVal val="#ppt_x"/>
                                          </p:val>
                                        </p:tav>
                                      </p:tavLst>
                                    </p:anim>
                                    <p:anim calcmode="lin" valueType="num">
                                      <p:cBhvr additive="base">
                                        <p:cTn id="1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4" grpId="0" animBg="1"/>
      <p:bldP spid="72744" grpId="1" animBg="1"/>
      <p:bldP spid="72745" grpId="0" animBg="1"/>
      <p:bldP spid="72745" grpId="1" animBg="1"/>
      <p:bldP spid="72746" grpId="0" animBg="1"/>
      <p:bldP spid="72746" grpId="1" animBg="1"/>
      <p:bldP spid="72748" grpId="0" animBg="1"/>
      <p:bldP spid="72748" grpId="1" animBg="1"/>
      <p:bldP spid="72749" grpId="0" animBg="1"/>
      <p:bldP spid="72749" grpId="1" animBg="1"/>
      <p:bldP spid="72750" grpId="0" animBg="1"/>
      <p:bldP spid="72750" grpId="1" animBg="1"/>
      <p:bldP spid="72751" grpId="0" animBg="1"/>
      <p:bldP spid="72751" grpId="1" animBg="1"/>
      <p:bldP spid="72752" grpId="0" animBg="1"/>
      <p:bldP spid="72752" grpId="1" animBg="1"/>
      <p:bldP spid="72753" grpId="0" animBg="1"/>
      <p:bldP spid="72753" grpId="1" animBg="1"/>
      <p:bldP spid="72754" grpId="0" animBg="1"/>
      <p:bldP spid="72754" grpId="1" animBg="1"/>
      <p:bldP spid="72756" grpId="0" animBg="1"/>
      <p:bldP spid="72756" grpId="1" animBg="1"/>
      <p:bldP spid="42" grpId="0" animBg="1"/>
      <p:bldP spid="42" grpId="1" animBg="1"/>
      <p:bldP spid="47" grpId="0" animBg="1"/>
      <p:bldP spid="4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6"/>
          <p:cNvGraphicFramePr>
            <a:graphicFrameLocks noGrp="1"/>
          </p:cNvGraphicFramePr>
          <p:nvPr>
            <p:ph sz="quarter" idx="1"/>
            <p:extLst>
              <p:ext uri="{D42A27DB-BD31-4B8C-83A1-F6EECF244321}">
                <p14:modId xmlns:p14="http://schemas.microsoft.com/office/powerpoint/2010/main" val="3298144591"/>
              </p:ext>
            </p:extLst>
          </p:nvPr>
        </p:nvGraphicFramePr>
        <p:xfrm>
          <a:off x="590550" y="1196752"/>
          <a:ext cx="8007350" cy="5332635"/>
        </p:xfrm>
        <a:graphic>
          <a:graphicData uri="http://schemas.openxmlformats.org/drawingml/2006/chart">
            <c:chart xmlns:c="http://schemas.openxmlformats.org/drawingml/2006/chart" xmlns:r="http://schemas.openxmlformats.org/officeDocument/2006/relationships" r:id="rId3"/>
          </a:graphicData>
        </a:graphic>
      </p:graphicFrame>
      <p:sp>
        <p:nvSpPr>
          <p:cNvPr id="24579" name="投影片編號版面配置區 3"/>
          <p:cNvSpPr txBox="1">
            <a:spLocks noGrp="1"/>
          </p:cNvSpPr>
          <p:nvPr/>
        </p:nvSpPr>
        <p:spPr bwMode="auto">
          <a:xfrm>
            <a:off x="7164388" y="6308725"/>
            <a:ext cx="18002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kumimoji="1">
                <a:solidFill>
                  <a:schemeClr val="tx1"/>
                </a:solidFill>
                <a:latin typeface="Georgia" pitchFamily="18" charset="0"/>
                <a:ea typeface="新細明體" charset="-120"/>
              </a:defRPr>
            </a:lvl1pPr>
            <a:lvl2pPr marL="742950" indent="-285750" eaLnBrk="0" hangingPunct="0">
              <a:defRPr kumimoji="1">
                <a:solidFill>
                  <a:schemeClr val="tx1"/>
                </a:solidFill>
                <a:latin typeface="Georgia" pitchFamily="18" charset="0"/>
                <a:ea typeface="新細明體" charset="-120"/>
              </a:defRPr>
            </a:lvl2pPr>
            <a:lvl3pPr marL="1143000" indent="-228600" eaLnBrk="0" hangingPunct="0">
              <a:defRPr kumimoji="1">
                <a:solidFill>
                  <a:schemeClr val="tx1"/>
                </a:solidFill>
                <a:latin typeface="Georgia" pitchFamily="18" charset="0"/>
                <a:ea typeface="新細明體" charset="-120"/>
              </a:defRPr>
            </a:lvl3pPr>
            <a:lvl4pPr marL="1600200" indent="-228600" eaLnBrk="0" hangingPunct="0">
              <a:defRPr kumimoji="1">
                <a:solidFill>
                  <a:schemeClr val="tx1"/>
                </a:solidFill>
                <a:latin typeface="Georgia" pitchFamily="18" charset="0"/>
                <a:ea typeface="新細明體" charset="-120"/>
              </a:defRPr>
            </a:lvl4pPr>
            <a:lvl5pPr marL="2057400" indent="-228600" eaLnBrk="0" hangingPunct="0">
              <a:defRPr kumimoji="1">
                <a:solidFill>
                  <a:schemeClr val="tx1"/>
                </a:solidFill>
                <a:latin typeface="Georgia" pitchFamily="18" charset="0"/>
                <a:ea typeface="新細明體" charset="-120"/>
              </a:defRPr>
            </a:lvl5pPr>
            <a:lvl6pPr marL="2514600" indent="-228600" eaLnBrk="0" fontAlgn="base" hangingPunct="0">
              <a:spcBef>
                <a:spcPct val="0"/>
              </a:spcBef>
              <a:spcAft>
                <a:spcPct val="0"/>
              </a:spcAft>
              <a:defRPr kumimoji="1">
                <a:solidFill>
                  <a:schemeClr val="tx1"/>
                </a:solidFill>
                <a:latin typeface="Georgia" pitchFamily="18" charset="0"/>
                <a:ea typeface="新細明體" charset="-120"/>
              </a:defRPr>
            </a:lvl6pPr>
            <a:lvl7pPr marL="2971800" indent="-228600" eaLnBrk="0" fontAlgn="base" hangingPunct="0">
              <a:spcBef>
                <a:spcPct val="0"/>
              </a:spcBef>
              <a:spcAft>
                <a:spcPct val="0"/>
              </a:spcAft>
              <a:defRPr kumimoji="1">
                <a:solidFill>
                  <a:schemeClr val="tx1"/>
                </a:solidFill>
                <a:latin typeface="Georgia" pitchFamily="18" charset="0"/>
                <a:ea typeface="新細明體" charset="-120"/>
              </a:defRPr>
            </a:lvl7pPr>
            <a:lvl8pPr marL="3429000" indent="-228600" eaLnBrk="0" fontAlgn="base" hangingPunct="0">
              <a:spcBef>
                <a:spcPct val="0"/>
              </a:spcBef>
              <a:spcAft>
                <a:spcPct val="0"/>
              </a:spcAft>
              <a:defRPr kumimoji="1">
                <a:solidFill>
                  <a:schemeClr val="tx1"/>
                </a:solidFill>
                <a:latin typeface="Georgia" pitchFamily="18" charset="0"/>
                <a:ea typeface="新細明體" charset="-120"/>
              </a:defRPr>
            </a:lvl8pPr>
            <a:lvl9pPr marL="3886200" indent="-228600" eaLnBrk="0" fontAlgn="base" hangingPunct="0">
              <a:spcBef>
                <a:spcPct val="0"/>
              </a:spcBef>
              <a:spcAft>
                <a:spcPct val="0"/>
              </a:spcAft>
              <a:defRPr kumimoji="1">
                <a:solidFill>
                  <a:schemeClr val="tx1"/>
                </a:solidFill>
                <a:latin typeface="Georgia" pitchFamily="18" charset="0"/>
                <a:ea typeface="新細明體" charset="-120"/>
              </a:defRPr>
            </a:lvl9pPr>
          </a:lstStyle>
          <a:p>
            <a:pPr algn="r" eaLnBrk="1" hangingPunct="1"/>
            <a:fld id="{D1505AC0-1169-4D16-B1FB-624631A5CF5E}" type="slidenum">
              <a:rPr kumimoji="0" lang="zh-TW" altLang="en-US" sz="1200">
                <a:solidFill>
                  <a:schemeClr val="bg1"/>
                </a:solidFill>
              </a:rPr>
              <a:pPr algn="r" eaLnBrk="1" hangingPunct="1"/>
              <a:t>33</a:t>
            </a:fld>
            <a:endParaRPr kumimoji="0" lang="en-US" altLang="zh-TW" sz="1200">
              <a:solidFill>
                <a:schemeClr val="bg1"/>
              </a:solidFill>
            </a:endParaRPr>
          </a:p>
        </p:txBody>
      </p:sp>
      <p:sp>
        <p:nvSpPr>
          <p:cNvPr id="6" name="標題 1"/>
          <p:cNvSpPr>
            <a:spLocks noGrp="1"/>
          </p:cNvSpPr>
          <p:nvPr>
            <p:ph type="title"/>
          </p:nvPr>
        </p:nvSpPr>
        <p:spPr>
          <a:xfrm>
            <a:off x="430213" y="188913"/>
            <a:ext cx="8534400" cy="903287"/>
          </a:xfrm>
        </p:spPr>
        <p:txBody>
          <a:bodyPr>
            <a:normAutofit fontScale="90000"/>
          </a:bodyPr>
          <a:lstStyle/>
          <a:p>
            <a:pPr eaLnBrk="1" hangingPunct="1">
              <a:defRPr/>
            </a:pPr>
            <a:r>
              <a:rPr lang="en-US" altLang="zh-TW" sz="2800" b="1" dirty="0" smtClean="0">
                <a:effectLst/>
                <a:latin typeface="Times New Roman" pitchFamily="18" charset="0"/>
                <a:cs typeface="Times New Roman" pitchFamily="18" charset="0"/>
              </a:rPr>
              <a:t>Whether you think the court decisions generally are just (by court experience)?</a:t>
            </a:r>
            <a:endParaRPr lang="zh-TW" altLang="en-US" sz="2800" b="1" dirty="0">
              <a:effectLst/>
              <a:latin typeface="Times New Roman" pitchFamily="18" charset="0"/>
              <a:cs typeface="Times New Roman" pitchFamily="18" charset="0"/>
            </a:endParaRPr>
          </a:p>
        </p:txBody>
      </p:sp>
      <p:sp>
        <p:nvSpPr>
          <p:cNvPr id="24581" name="日期版面配置區 1"/>
          <p:cNvSpPr>
            <a:spLocks noGrp="1"/>
          </p:cNvSpPr>
          <p:nvPr>
            <p:ph type="dt" sz="quarter" idx="10"/>
          </p:nvPr>
        </p:nvSpPr>
        <p:spPr>
          <a:xfrm>
            <a:off x="179388" y="6381750"/>
            <a:ext cx="24479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eorgia" pitchFamily="18" charset="0"/>
                <a:ea typeface="新細明體" charset="-120"/>
              </a:defRPr>
            </a:lvl1pPr>
            <a:lvl2pPr marL="742950" indent="-285750" eaLnBrk="0" hangingPunct="0">
              <a:defRPr kumimoji="1">
                <a:solidFill>
                  <a:schemeClr val="tx1"/>
                </a:solidFill>
                <a:latin typeface="Georgia" pitchFamily="18" charset="0"/>
                <a:ea typeface="新細明體" charset="-120"/>
              </a:defRPr>
            </a:lvl2pPr>
            <a:lvl3pPr marL="1143000" indent="-228600" eaLnBrk="0" hangingPunct="0">
              <a:defRPr kumimoji="1">
                <a:solidFill>
                  <a:schemeClr val="tx1"/>
                </a:solidFill>
                <a:latin typeface="Georgia" pitchFamily="18" charset="0"/>
                <a:ea typeface="新細明體" charset="-120"/>
              </a:defRPr>
            </a:lvl3pPr>
            <a:lvl4pPr marL="1600200" indent="-228600" eaLnBrk="0" hangingPunct="0">
              <a:defRPr kumimoji="1">
                <a:solidFill>
                  <a:schemeClr val="tx1"/>
                </a:solidFill>
                <a:latin typeface="Georgia" pitchFamily="18" charset="0"/>
                <a:ea typeface="新細明體" charset="-120"/>
              </a:defRPr>
            </a:lvl4pPr>
            <a:lvl5pPr marL="2057400" indent="-228600" eaLnBrk="0" hangingPunct="0">
              <a:defRPr kumimoji="1">
                <a:solidFill>
                  <a:schemeClr val="tx1"/>
                </a:solidFill>
                <a:latin typeface="Georgia" pitchFamily="18" charset="0"/>
                <a:ea typeface="新細明體" charset="-120"/>
              </a:defRPr>
            </a:lvl5pPr>
            <a:lvl6pPr marL="2514600" indent="-228600" eaLnBrk="0" fontAlgn="base" hangingPunct="0">
              <a:spcBef>
                <a:spcPct val="0"/>
              </a:spcBef>
              <a:spcAft>
                <a:spcPct val="0"/>
              </a:spcAft>
              <a:defRPr kumimoji="1">
                <a:solidFill>
                  <a:schemeClr val="tx1"/>
                </a:solidFill>
                <a:latin typeface="Georgia" pitchFamily="18" charset="0"/>
                <a:ea typeface="新細明體" charset="-120"/>
              </a:defRPr>
            </a:lvl6pPr>
            <a:lvl7pPr marL="2971800" indent="-228600" eaLnBrk="0" fontAlgn="base" hangingPunct="0">
              <a:spcBef>
                <a:spcPct val="0"/>
              </a:spcBef>
              <a:spcAft>
                <a:spcPct val="0"/>
              </a:spcAft>
              <a:defRPr kumimoji="1">
                <a:solidFill>
                  <a:schemeClr val="tx1"/>
                </a:solidFill>
                <a:latin typeface="Georgia" pitchFamily="18" charset="0"/>
                <a:ea typeface="新細明體" charset="-120"/>
              </a:defRPr>
            </a:lvl7pPr>
            <a:lvl8pPr marL="3429000" indent="-228600" eaLnBrk="0" fontAlgn="base" hangingPunct="0">
              <a:spcBef>
                <a:spcPct val="0"/>
              </a:spcBef>
              <a:spcAft>
                <a:spcPct val="0"/>
              </a:spcAft>
              <a:defRPr kumimoji="1">
                <a:solidFill>
                  <a:schemeClr val="tx1"/>
                </a:solidFill>
                <a:latin typeface="Georgia" pitchFamily="18" charset="0"/>
                <a:ea typeface="新細明體" charset="-120"/>
              </a:defRPr>
            </a:lvl8pPr>
            <a:lvl9pPr marL="3886200" indent="-228600" eaLnBrk="0" fontAlgn="base" hangingPunct="0">
              <a:spcBef>
                <a:spcPct val="0"/>
              </a:spcBef>
              <a:spcAft>
                <a:spcPct val="0"/>
              </a:spcAft>
              <a:defRPr kumimoji="1">
                <a:solidFill>
                  <a:schemeClr val="tx1"/>
                </a:solidFill>
                <a:latin typeface="Georgia" pitchFamily="18" charset="0"/>
                <a:ea typeface="新細明體" charset="-120"/>
              </a:defRPr>
            </a:lvl9pPr>
          </a:lstStyle>
          <a:p>
            <a:pPr eaLnBrk="1" hangingPunct="1"/>
            <a:fld id="{ED34ABC6-50C5-46CF-B772-21F90660A41E}" type="datetime1">
              <a:rPr kumimoji="0" lang="zh-TW" altLang="en-US" smtClean="0">
                <a:solidFill>
                  <a:srgbClr val="FFFFFF"/>
                </a:solidFill>
              </a:rPr>
              <a:t>2015/7/7</a:t>
            </a:fld>
            <a:endParaRPr kumimoji="0" lang="zh-TW" altLang="en-US" smtClean="0">
              <a:solidFill>
                <a:srgbClr val="FFFFFF"/>
              </a:solidFill>
            </a:endParaRPr>
          </a:p>
        </p:txBody>
      </p:sp>
      <p:sp>
        <p:nvSpPr>
          <p:cNvPr id="3" name="頁尾版面配置區 2"/>
          <p:cNvSpPr>
            <a:spLocks noGrp="1"/>
          </p:cNvSpPr>
          <p:nvPr>
            <p:ph type="ftr" sz="quarter" idx="11"/>
          </p:nvPr>
        </p:nvSpPr>
        <p:spPr/>
        <p:txBody>
          <a:bodyPr/>
          <a:lstStyle/>
          <a:p>
            <a:r>
              <a:rPr lang="en-US" altLang="zh-TW" smtClean="0"/>
              <a:t>Why Empirical Legal Studies?</a:t>
            </a:r>
            <a:endParaRPr lang="zh-TW" altLang="en-US"/>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33</a:t>
            </a:fld>
            <a:endParaRPr lang="zh-TW" altLang="en-US"/>
          </a:p>
        </p:txBody>
      </p:sp>
    </p:spTree>
    <p:extLst>
      <p:ext uri="{BB962C8B-B14F-4D97-AF65-F5344CB8AC3E}">
        <p14:creationId xmlns:p14="http://schemas.microsoft.com/office/powerpoint/2010/main" val="1913649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內容版面配置區 6"/>
          <p:cNvGraphicFramePr>
            <a:graphicFrameLocks noGrp="1"/>
          </p:cNvGraphicFramePr>
          <p:nvPr>
            <p:ph sz="quarter" idx="1"/>
          </p:nvPr>
        </p:nvGraphicFramePr>
        <p:xfrm>
          <a:off x="539750" y="1700213"/>
          <a:ext cx="8108950" cy="4292600"/>
        </p:xfrm>
        <a:graphic>
          <a:graphicData uri="http://schemas.openxmlformats.org/presentationml/2006/ole">
            <mc:AlternateContent xmlns:mc="http://schemas.openxmlformats.org/markup-compatibility/2006">
              <mc:Choice xmlns:v="urn:schemas-microsoft-com:vml" Requires="v">
                <p:oleObj spid="_x0000_s3100" r:id="rId4" imgW="8108383" imgH="4291956" progId="Excel.Chart.8">
                  <p:embed/>
                </p:oleObj>
              </mc:Choice>
              <mc:Fallback>
                <p:oleObj r:id="rId4" imgW="8108383" imgH="4291956"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700213"/>
                        <a:ext cx="81089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投影片編號版面配置區 3"/>
          <p:cNvSpPr txBox="1">
            <a:spLocks noGrp="1"/>
          </p:cNvSpPr>
          <p:nvPr/>
        </p:nvSpPr>
        <p:spPr bwMode="auto">
          <a:xfrm>
            <a:off x="7164388" y="6308725"/>
            <a:ext cx="18002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kumimoji="1">
                <a:solidFill>
                  <a:schemeClr val="tx1"/>
                </a:solidFill>
                <a:latin typeface="Georgia" pitchFamily="18" charset="0"/>
                <a:ea typeface="新細明體" pitchFamily="18" charset="-120"/>
              </a:defRPr>
            </a:lvl1pPr>
            <a:lvl2pPr marL="742950" indent="-285750" eaLnBrk="0" hangingPunct="0">
              <a:defRPr kumimoji="1">
                <a:solidFill>
                  <a:schemeClr val="tx1"/>
                </a:solidFill>
                <a:latin typeface="Georgia" pitchFamily="18" charset="0"/>
                <a:ea typeface="新細明體" pitchFamily="18" charset="-120"/>
              </a:defRPr>
            </a:lvl2pPr>
            <a:lvl3pPr marL="1143000" indent="-228600" eaLnBrk="0" hangingPunct="0">
              <a:defRPr kumimoji="1">
                <a:solidFill>
                  <a:schemeClr val="tx1"/>
                </a:solidFill>
                <a:latin typeface="Georgia" pitchFamily="18" charset="0"/>
                <a:ea typeface="新細明體" pitchFamily="18" charset="-120"/>
              </a:defRPr>
            </a:lvl3pPr>
            <a:lvl4pPr marL="1600200" indent="-228600" eaLnBrk="0" hangingPunct="0">
              <a:defRPr kumimoji="1">
                <a:solidFill>
                  <a:schemeClr val="tx1"/>
                </a:solidFill>
                <a:latin typeface="Georgia" pitchFamily="18" charset="0"/>
                <a:ea typeface="新細明體" pitchFamily="18" charset="-120"/>
              </a:defRPr>
            </a:lvl4pPr>
            <a:lvl5pPr marL="2057400" indent="-228600" eaLnBrk="0" hangingPunct="0">
              <a:defRPr kumimoji="1">
                <a:solidFill>
                  <a:schemeClr val="tx1"/>
                </a:solidFill>
                <a:latin typeface="Georg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eorg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eorg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eorg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eorgia" pitchFamily="18" charset="0"/>
                <a:ea typeface="新細明體" pitchFamily="18" charset="-120"/>
              </a:defRPr>
            </a:lvl9pPr>
          </a:lstStyle>
          <a:p>
            <a:pPr algn="r" eaLnBrk="1" hangingPunct="1"/>
            <a:fld id="{852309D0-1AFC-4CFE-B985-D6C23DEDDF39}" type="slidenum">
              <a:rPr kumimoji="0" lang="zh-TW" altLang="en-US" sz="1200">
                <a:solidFill>
                  <a:schemeClr val="bg1"/>
                </a:solidFill>
              </a:rPr>
              <a:pPr algn="r" eaLnBrk="1" hangingPunct="1"/>
              <a:t>34</a:t>
            </a:fld>
            <a:endParaRPr kumimoji="0" lang="en-US" altLang="zh-TW" sz="1200">
              <a:solidFill>
                <a:schemeClr val="bg1"/>
              </a:solidFill>
            </a:endParaRPr>
          </a:p>
        </p:txBody>
      </p:sp>
      <p:sp>
        <p:nvSpPr>
          <p:cNvPr id="6" name="標題 1"/>
          <p:cNvSpPr>
            <a:spLocks noGrp="1"/>
          </p:cNvSpPr>
          <p:nvPr>
            <p:ph type="title"/>
          </p:nvPr>
        </p:nvSpPr>
        <p:spPr>
          <a:xfrm>
            <a:off x="430213" y="188913"/>
            <a:ext cx="8534400" cy="903287"/>
          </a:xfrm>
        </p:spPr>
        <p:txBody>
          <a:bodyPr>
            <a:normAutofit fontScale="90000"/>
          </a:bodyPr>
          <a:lstStyle/>
          <a:p>
            <a:pPr eaLnBrk="1" hangingPunct="1">
              <a:defRPr/>
            </a:pPr>
            <a:r>
              <a:rPr lang="en-US" altLang="zh-TW" sz="2800" b="1" dirty="0" smtClean="0">
                <a:effectLst/>
                <a:latin typeface="Times New Roman" pitchFamily="18" charset="0"/>
                <a:cs typeface="Times New Roman" pitchFamily="18" charset="0"/>
              </a:rPr>
              <a:t>Comparison of respondents’ views on overall justness of judge decisions and police law enforcement?</a:t>
            </a:r>
            <a:endParaRPr lang="zh-TW" altLang="en-US" sz="2800" b="1" dirty="0">
              <a:effectLst/>
              <a:latin typeface="Times New Roman" pitchFamily="18" charset="0"/>
              <a:cs typeface="Times New Roman" pitchFamily="18" charset="0"/>
            </a:endParaRPr>
          </a:p>
        </p:txBody>
      </p:sp>
      <p:sp>
        <p:nvSpPr>
          <p:cNvPr id="8" name="日期版面配置區 1"/>
          <p:cNvSpPr>
            <a:spLocks noGrp="1"/>
          </p:cNvSpPr>
          <p:nvPr>
            <p:ph type="dt" sz="quarter" idx="10"/>
          </p:nvPr>
        </p:nvSpPr>
        <p:spPr bwMode="auto">
          <a:xfrm>
            <a:off x="179388" y="6381750"/>
            <a:ext cx="24479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eorgia" pitchFamily="18" charset="0"/>
                <a:ea typeface="新細明體" pitchFamily="18" charset="-120"/>
              </a:defRPr>
            </a:lvl1pPr>
            <a:lvl2pPr marL="742950" indent="-285750" eaLnBrk="0" hangingPunct="0">
              <a:defRPr kumimoji="1">
                <a:solidFill>
                  <a:schemeClr val="tx1"/>
                </a:solidFill>
                <a:latin typeface="Georgia" pitchFamily="18" charset="0"/>
                <a:ea typeface="新細明體" pitchFamily="18" charset="-120"/>
              </a:defRPr>
            </a:lvl2pPr>
            <a:lvl3pPr marL="1143000" indent="-228600" eaLnBrk="0" hangingPunct="0">
              <a:defRPr kumimoji="1">
                <a:solidFill>
                  <a:schemeClr val="tx1"/>
                </a:solidFill>
                <a:latin typeface="Georgia" pitchFamily="18" charset="0"/>
                <a:ea typeface="新細明體" pitchFamily="18" charset="-120"/>
              </a:defRPr>
            </a:lvl3pPr>
            <a:lvl4pPr marL="1600200" indent="-228600" eaLnBrk="0" hangingPunct="0">
              <a:defRPr kumimoji="1">
                <a:solidFill>
                  <a:schemeClr val="tx1"/>
                </a:solidFill>
                <a:latin typeface="Georgia" pitchFamily="18" charset="0"/>
                <a:ea typeface="新細明體" pitchFamily="18" charset="-120"/>
              </a:defRPr>
            </a:lvl4pPr>
            <a:lvl5pPr marL="2057400" indent="-228600" eaLnBrk="0" hangingPunct="0">
              <a:defRPr kumimoji="1">
                <a:solidFill>
                  <a:schemeClr val="tx1"/>
                </a:solidFill>
                <a:latin typeface="Georgia"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eorgia"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eorgia"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eorgia"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eorgia" pitchFamily="18" charset="0"/>
                <a:ea typeface="新細明體" pitchFamily="18" charset="-120"/>
              </a:defRPr>
            </a:lvl9pPr>
          </a:lstStyle>
          <a:p>
            <a:pPr algn="l" eaLnBrk="1" fontAlgn="base" hangingPunct="1">
              <a:spcBef>
                <a:spcPct val="0"/>
              </a:spcBef>
              <a:spcAft>
                <a:spcPct val="0"/>
              </a:spcAft>
            </a:pPr>
            <a:fld id="{68A23F15-3260-48C3-9329-005FA335396D}" type="datetime1">
              <a:rPr kumimoji="0" lang="zh-TW" altLang="en-US" sz="1200" smtClean="0">
                <a:solidFill>
                  <a:srgbClr val="FFFFFF"/>
                </a:solidFill>
              </a:rPr>
              <a:t>2015/7/7</a:t>
            </a:fld>
            <a:endParaRPr kumimoji="0" lang="zh-TW" altLang="en-US" sz="1200" dirty="0" smtClean="0">
              <a:solidFill>
                <a:srgbClr val="FFFFFF"/>
              </a:solidFill>
            </a:endParaRPr>
          </a:p>
        </p:txBody>
      </p:sp>
      <p:sp>
        <p:nvSpPr>
          <p:cNvPr id="2" name="頁尾版面配置區 1"/>
          <p:cNvSpPr>
            <a:spLocks noGrp="1"/>
          </p:cNvSpPr>
          <p:nvPr>
            <p:ph type="ftr" sz="quarter" idx="11"/>
          </p:nvPr>
        </p:nvSpPr>
        <p:spPr/>
        <p:txBody>
          <a:bodyPr/>
          <a:lstStyle/>
          <a:p>
            <a:r>
              <a:rPr lang="en-US" altLang="zh-TW" smtClean="0"/>
              <a:t>Why Empirical Legal Studies?</a:t>
            </a:r>
            <a:endParaRPr lang="zh-TW" altLang="en-US"/>
          </a:p>
        </p:txBody>
      </p:sp>
      <p:sp>
        <p:nvSpPr>
          <p:cNvPr id="3" name="投影片編號版面配置區 2"/>
          <p:cNvSpPr>
            <a:spLocks noGrp="1"/>
          </p:cNvSpPr>
          <p:nvPr>
            <p:ph type="sldNum" sz="quarter" idx="12"/>
          </p:nvPr>
        </p:nvSpPr>
        <p:spPr/>
        <p:txBody>
          <a:bodyPr/>
          <a:lstStyle/>
          <a:p>
            <a:fld id="{CD55BB03-DD0C-45F2-BA33-8374ECAEA8B3}" type="slidenum">
              <a:rPr lang="zh-TW" altLang="en-US" smtClean="0"/>
              <a:t>34</a:t>
            </a:fld>
            <a:endParaRPr lang="zh-TW" altLang="en-US"/>
          </a:p>
        </p:txBody>
      </p:sp>
    </p:spTree>
    <p:extLst>
      <p:ext uri="{BB962C8B-B14F-4D97-AF65-F5344CB8AC3E}">
        <p14:creationId xmlns:p14="http://schemas.microsoft.com/office/powerpoint/2010/main" val="250163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en-US" altLang="zh-TW" sz="2800" dirty="0">
                <a:latin typeface="Arial Rounded MT Bold" pitchFamily="34" charset="0"/>
                <a:sym typeface="Wingdings"/>
              </a:rPr>
              <a:t>Center for Empirical Legal </a:t>
            </a:r>
            <a:r>
              <a:rPr lang="en-US" altLang="zh-TW" sz="2800" dirty="0" smtClean="0">
                <a:latin typeface="Arial Rounded MT Bold" pitchFamily="34" charset="0"/>
                <a:sym typeface="Wingdings"/>
              </a:rPr>
              <a:t>Studies, </a:t>
            </a:r>
            <a:r>
              <a:rPr lang="en-US" altLang="zh-TW" sz="2800" dirty="0">
                <a:latin typeface="Arial Rounded MT Bold" pitchFamily="34" charset="0"/>
                <a:sym typeface="Wingdings"/>
              </a:rPr>
              <a:t/>
            </a:r>
            <a:br>
              <a:rPr lang="en-US" altLang="zh-TW" sz="2800" dirty="0">
                <a:latin typeface="Arial Rounded MT Bold" pitchFamily="34" charset="0"/>
                <a:sym typeface="Wingdings"/>
              </a:rPr>
            </a:br>
            <a:r>
              <a:rPr lang="en-US" altLang="zh-TW" sz="2800" dirty="0" err="1">
                <a:latin typeface="Arial Rounded MT Bold" pitchFamily="34" charset="0"/>
                <a:sym typeface="Wingdings"/>
              </a:rPr>
              <a:t>Institutum</a:t>
            </a:r>
            <a:r>
              <a:rPr lang="en-US" altLang="zh-TW" sz="2800" dirty="0">
                <a:latin typeface="Arial Rounded MT Bold" pitchFamily="34" charset="0"/>
                <a:sym typeface="Wingdings"/>
              </a:rPr>
              <a:t> </a:t>
            </a:r>
            <a:r>
              <a:rPr lang="en-US" altLang="zh-TW" sz="2800" dirty="0" err="1">
                <a:latin typeface="Arial Rounded MT Bold" pitchFamily="34" charset="0"/>
                <a:sym typeface="Wingdings"/>
              </a:rPr>
              <a:t>Iurisprudentiae</a:t>
            </a:r>
            <a:r>
              <a:rPr lang="en-US" altLang="zh-TW" sz="2800" dirty="0">
                <a:latin typeface="Arial Rounded MT Bold" pitchFamily="34" charset="0"/>
                <a:sym typeface="Wingdings"/>
              </a:rPr>
              <a:t>, Academia </a:t>
            </a:r>
            <a:r>
              <a:rPr lang="en-US" altLang="zh-TW" sz="2800" dirty="0" err="1" smtClean="0">
                <a:latin typeface="Arial Rounded MT Bold" pitchFamily="34" charset="0"/>
                <a:sym typeface="Wingdings"/>
              </a:rPr>
              <a:t>Sinica</a:t>
            </a:r>
            <a:r>
              <a:rPr lang="en-US" altLang="zh-TW" sz="2800" dirty="0" smtClean="0">
                <a:latin typeface="Arial Rounded MT Bold" pitchFamily="34" charset="0"/>
                <a:sym typeface="Wingdings"/>
              </a:rPr>
              <a:t>.</a:t>
            </a:r>
          </a:p>
          <a:p>
            <a:r>
              <a:rPr lang="en-US" altLang="zh-TW" sz="2800" dirty="0" smtClean="0">
                <a:latin typeface="Arial Rounded MT Bold" pitchFamily="34" charset="0"/>
              </a:rPr>
              <a:t>Please visit us on our website</a:t>
            </a:r>
            <a:r>
              <a:rPr lang="zh-TW" altLang="en-US" sz="2800" dirty="0" smtClean="0">
                <a:latin typeface="Arial Rounded MT Bold" pitchFamily="34" charset="0"/>
              </a:rPr>
              <a:t> </a:t>
            </a:r>
            <a:r>
              <a:rPr lang="en-US" altLang="zh-TW" sz="2800" dirty="0">
                <a:latin typeface="Arial Rounded MT Bold" pitchFamily="34" charset="0"/>
                <a:hlinkClick r:id="rId3"/>
              </a:rPr>
              <a:t>http://</a:t>
            </a:r>
            <a:r>
              <a:rPr lang="en-US" altLang="zh-TW" sz="2800" dirty="0" smtClean="0">
                <a:latin typeface="Arial Rounded MT Bold" pitchFamily="34" charset="0"/>
                <a:hlinkClick r:id="rId3"/>
              </a:rPr>
              <a:t>www.els.iias.sinica.edu.tw/iias/</a:t>
            </a:r>
            <a:endParaRPr lang="en-US" altLang="zh-TW" sz="2800" dirty="0">
              <a:latin typeface="Arial Rounded MT Bold" pitchFamily="34" charset="0"/>
            </a:endParaRPr>
          </a:p>
          <a:p>
            <a:r>
              <a:rPr lang="en-US" altLang="zh-TW" dirty="0" smtClean="0">
                <a:latin typeface="Onyx"/>
                <a:sym typeface="Webdings"/>
              </a:rPr>
              <a:t></a:t>
            </a:r>
            <a:r>
              <a:rPr lang="en-US" altLang="zh-TW" sz="2800" dirty="0" smtClean="0">
                <a:latin typeface="Arial Rounded MT Bold" pitchFamily="34" charset="0"/>
                <a:sym typeface="Wingdings"/>
              </a:rPr>
              <a:t> </a:t>
            </a:r>
            <a:r>
              <a:rPr lang="en-US" altLang="zh-TW" sz="2800" dirty="0" smtClean="0">
                <a:latin typeface="Arial Rounded MT Bold" pitchFamily="34" charset="0"/>
                <a:hlinkClick r:id="rId4"/>
              </a:rPr>
              <a:t>els@sinica.edu.tw</a:t>
            </a:r>
            <a:endParaRPr lang="en-US" altLang="zh-TW" sz="2800" dirty="0" smtClean="0">
              <a:latin typeface="Arial Rounded MT Bold" pitchFamily="34" charset="0"/>
            </a:endParaRPr>
          </a:p>
          <a:p>
            <a:r>
              <a:rPr lang="en-US" altLang="zh-TW" sz="2800" dirty="0" smtClean="0">
                <a:latin typeface="Arial Rounded MT Bold" pitchFamily="34" charset="0"/>
                <a:sym typeface="Wingdings"/>
              </a:rPr>
              <a:t> </a:t>
            </a:r>
            <a:r>
              <a:rPr lang="en-US" altLang="zh-TW" sz="2800" dirty="0" smtClean="0">
                <a:latin typeface="Arial Rounded MT Bold" pitchFamily="34" charset="0"/>
              </a:rPr>
              <a:t>128 Academia </a:t>
            </a:r>
            <a:r>
              <a:rPr lang="en-US" altLang="zh-TW" sz="2800" dirty="0" err="1" smtClean="0">
                <a:latin typeface="Arial Rounded MT Bold" pitchFamily="34" charset="0"/>
              </a:rPr>
              <a:t>Sinica</a:t>
            </a:r>
            <a:r>
              <a:rPr lang="en-US" altLang="zh-TW" sz="2800" dirty="0" smtClean="0">
                <a:latin typeface="Arial Rounded MT Bold" pitchFamily="34" charset="0"/>
              </a:rPr>
              <a:t> Rd., Sec. 2, </a:t>
            </a:r>
            <a:r>
              <a:rPr lang="en-US" altLang="zh-TW" sz="2800" dirty="0">
                <a:latin typeface="Arial Rounded MT Bold" pitchFamily="34" charset="0"/>
              </a:rPr>
              <a:t/>
            </a:r>
            <a:br>
              <a:rPr lang="en-US" altLang="zh-TW" sz="2800" dirty="0">
                <a:latin typeface="Arial Rounded MT Bold" pitchFamily="34" charset="0"/>
              </a:rPr>
            </a:br>
            <a:r>
              <a:rPr lang="en-US" altLang="zh-TW" sz="2800" dirty="0" smtClean="0">
                <a:latin typeface="Arial Rounded MT Bold" pitchFamily="34" charset="0"/>
              </a:rPr>
              <a:t>      </a:t>
            </a:r>
            <a:r>
              <a:rPr lang="en-US" altLang="zh-TW" sz="2800" dirty="0" err="1" smtClean="0">
                <a:latin typeface="Arial Rounded MT Bold" pitchFamily="34" charset="0"/>
              </a:rPr>
              <a:t>Nankang</a:t>
            </a:r>
            <a:r>
              <a:rPr lang="en-US" altLang="zh-TW" sz="2800" dirty="0" smtClean="0">
                <a:latin typeface="Arial Rounded MT Bold" pitchFamily="34" charset="0"/>
              </a:rPr>
              <a:t>, Taipei 11529, Taiwan. </a:t>
            </a:r>
          </a:p>
          <a:p>
            <a:r>
              <a:rPr lang="en-US" altLang="zh-TW" sz="2800" dirty="0" smtClean="0">
                <a:latin typeface="Arial Rounded MT Bold" pitchFamily="34" charset="0"/>
                <a:sym typeface="Wingdings 2"/>
              </a:rPr>
              <a:t></a:t>
            </a:r>
            <a:r>
              <a:rPr lang="en-US" altLang="zh-TW" sz="2800" dirty="0" smtClean="0">
                <a:latin typeface="Arial Rounded MT Bold" pitchFamily="34" charset="0"/>
              </a:rPr>
              <a:t> 886-2-2652-5407        886-2-2785-9471</a:t>
            </a:r>
            <a:endParaRPr lang="zh-TW" altLang="en-US" sz="2800" dirty="0">
              <a:latin typeface="Arial Rounded MT Bold" pitchFamily="34" charset="0"/>
            </a:endParaRPr>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35</a:t>
            </a:fld>
            <a:endParaRPr lang="zh-TW" altLang="en-US"/>
          </a:p>
        </p:txBody>
      </p:sp>
      <p:sp>
        <p:nvSpPr>
          <p:cNvPr id="5" name="圓角矩形 4"/>
          <p:cNvSpPr/>
          <p:nvPr/>
        </p:nvSpPr>
        <p:spPr>
          <a:xfrm>
            <a:off x="593913" y="332656"/>
            <a:ext cx="8010535" cy="720080"/>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4000" dirty="0" smtClean="0">
                <a:latin typeface="Berlin Sans FB Demi" pitchFamily="34" charset="0"/>
                <a:ea typeface="微軟正黑體" pitchFamily="34" charset="-120"/>
              </a:rPr>
              <a:t>Contact Us</a:t>
            </a:r>
            <a:endParaRPr lang="zh-TW" altLang="en-US" sz="4000" dirty="0">
              <a:latin typeface="Berlin Sans FB Demi" pitchFamily="34" charset="0"/>
              <a:ea typeface="微軟正黑體" pitchFamily="34" charset="-120"/>
            </a:endParaRPr>
          </a:p>
        </p:txBody>
      </p:sp>
      <p:sp>
        <p:nvSpPr>
          <p:cNvPr id="7" name="頁尾版面配置區 6"/>
          <p:cNvSpPr>
            <a:spLocks noGrp="1"/>
          </p:cNvSpPr>
          <p:nvPr>
            <p:ph type="ftr" sz="quarter" idx="11"/>
          </p:nvPr>
        </p:nvSpPr>
        <p:spPr>
          <a:xfrm>
            <a:off x="5580112" y="6356350"/>
            <a:ext cx="2895600" cy="365125"/>
          </a:xfrm>
        </p:spPr>
        <p:txBody>
          <a:bodyPr/>
          <a:lstStyle/>
          <a:p>
            <a:r>
              <a:rPr lang="en-US" altLang="zh-TW" smtClean="0">
                <a:latin typeface="華康明體 Std W12" pitchFamily="18" charset="-120"/>
                <a:ea typeface="華康明體 Std W12" pitchFamily="18" charset="-120"/>
              </a:rPr>
              <a:t>Why Empirical Legal Studies?</a:t>
            </a:r>
            <a:endParaRPr lang="zh-TW" altLang="en-US" dirty="0">
              <a:latin typeface="華康明體 Std W12" pitchFamily="18" charset="-120"/>
              <a:ea typeface="華康明體 Std W12" pitchFamily="18" charset="-12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6309320"/>
            <a:ext cx="720000" cy="509711"/>
          </a:xfrm>
          <a:prstGeom prst="rect">
            <a:avLst/>
          </a:prstGeom>
        </p:spPr>
      </p:pic>
      <p:pic>
        <p:nvPicPr>
          <p:cNvPr id="1028" name="Picture 4" descr="C:\Users\Ho\AppData\Local\Microsoft\Windows\Temporary Internet Files\Content.IE5\6KLSAPLR\MM900254444[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60557" y="3140968"/>
            <a:ext cx="13525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Ho\AppData\Local\Microsoft\Windows\Temporary Internet Files\Content.IE5\COTIS7M3\MC90002364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3544" y="4797152"/>
            <a:ext cx="416488" cy="396000"/>
          </a:xfrm>
          <a:prstGeom prst="rect">
            <a:avLst/>
          </a:prstGeom>
          <a:noFill/>
          <a:extLst>
            <a:ext uri="{909E8E84-426E-40DD-AFC4-6F175D3DCCD1}">
              <a14:hiddenFill xmlns:a14="http://schemas.microsoft.com/office/drawing/2010/main">
                <a:solidFill>
                  <a:srgbClr val="FFFFFF"/>
                </a:solidFill>
              </a14:hiddenFill>
            </a:ext>
          </a:extLst>
        </p:spPr>
      </p:pic>
      <p:sp>
        <p:nvSpPr>
          <p:cNvPr id="2" name="日期版面配置區 1"/>
          <p:cNvSpPr>
            <a:spLocks noGrp="1"/>
          </p:cNvSpPr>
          <p:nvPr>
            <p:ph type="dt" sz="half" idx="10"/>
          </p:nvPr>
        </p:nvSpPr>
        <p:spPr/>
        <p:txBody>
          <a:bodyPr/>
          <a:lstStyle/>
          <a:p>
            <a:fld id="{E886731A-855C-4F64-8D12-FC1689F825A1}" type="datetime1">
              <a:rPr lang="zh-TW" altLang="en-US" smtClean="0"/>
              <a:t>2015/7/7</a:t>
            </a:fld>
            <a:endParaRPr lang="zh-TW" altLang="en-US"/>
          </a:p>
        </p:txBody>
      </p:sp>
    </p:spTree>
    <p:extLst>
      <p:ext uri="{BB962C8B-B14F-4D97-AF65-F5344CB8AC3E}">
        <p14:creationId xmlns:p14="http://schemas.microsoft.com/office/powerpoint/2010/main" val="4159535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descr="Large confetti"/>
          <p:cNvSpPr>
            <a:spLocks noGrp="1" noChangeArrowheads="1"/>
          </p:cNvSpPr>
          <p:nvPr>
            <p:ph type="title"/>
          </p:nvPr>
        </p:nvSpPr>
        <p:spPr/>
        <p:txBody>
          <a:bodyPr/>
          <a:lstStyle/>
          <a:p>
            <a:r>
              <a:rPr lang="zh-TW" altLang="en-US" b="1" smtClean="0">
                <a:latin typeface="全真古印體" pitchFamily="49" charset="-120"/>
                <a:ea typeface="全真古印體" pitchFamily="49" charset="-120"/>
              </a:rPr>
              <a:t>什麼是法律實證分析？</a:t>
            </a:r>
          </a:p>
        </p:txBody>
      </p:sp>
      <p:sp>
        <p:nvSpPr>
          <p:cNvPr id="79875" name="Rectangle 3"/>
          <p:cNvSpPr>
            <a:spLocks noGrp="1" noChangeArrowheads="1"/>
          </p:cNvSpPr>
          <p:nvPr>
            <p:ph type="body" idx="1"/>
          </p:nvPr>
        </p:nvSpPr>
        <p:spPr/>
        <p:txBody>
          <a:bodyPr/>
          <a:lstStyle/>
          <a:p>
            <a:r>
              <a:rPr lang="zh-TW" altLang="en-US" sz="2400" b="1" smtClean="0">
                <a:latin typeface="標楷體" pitchFamily="65" charset="-120"/>
                <a:ea typeface="標楷體" pitchFamily="65" charset="-120"/>
              </a:rPr>
              <a:t>由當事人利用自然科學的實證分析，作為證據方法，以在案件中取得勝訴</a:t>
            </a:r>
          </a:p>
          <a:p>
            <a:pPr lvl="1"/>
            <a:r>
              <a:rPr lang="zh-TW" altLang="en-US" sz="2000" b="1" smtClean="0">
                <a:ea typeface="新細明體" charset="-120"/>
              </a:rPr>
              <a:t>科學證據</a:t>
            </a:r>
            <a:r>
              <a:rPr lang="en-US" altLang="zh-TW" sz="2000" b="1" smtClean="0">
                <a:ea typeface="新細明體" charset="-120"/>
              </a:rPr>
              <a:t>(scientific evidence)</a:t>
            </a:r>
            <a:r>
              <a:rPr lang="zh-TW" altLang="en-US" sz="2000" b="1" smtClean="0">
                <a:ea typeface="新細明體" charset="-120"/>
              </a:rPr>
              <a:t>；</a:t>
            </a:r>
            <a:r>
              <a:rPr lang="en-US" altLang="zh-TW" sz="2000" b="1" smtClean="0">
                <a:ea typeface="新細明體" charset="-120"/>
              </a:rPr>
              <a:t>DNA</a:t>
            </a:r>
          </a:p>
          <a:p>
            <a:r>
              <a:rPr lang="zh-TW" altLang="en-US" sz="2400" b="1" smtClean="0">
                <a:latin typeface="標楷體" pitchFamily="65" charset="-120"/>
                <a:ea typeface="標楷體" pitchFamily="65" charset="-120"/>
              </a:rPr>
              <a:t>由當事人使用社會科學的實證分析，作為證據方法，以在案件中取得勝訴</a:t>
            </a:r>
          </a:p>
          <a:p>
            <a:pPr lvl="1"/>
            <a:r>
              <a:rPr lang="zh-TW" altLang="en-US" sz="2000" b="1" smtClean="0">
                <a:ea typeface="新細明體" charset="-120"/>
              </a:rPr>
              <a:t>統計證據</a:t>
            </a:r>
            <a:r>
              <a:rPr lang="en-US" altLang="zh-TW" sz="2000" b="1" smtClean="0">
                <a:ea typeface="新細明體" charset="-120"/>
              </a:rPr>
              <a:t>(statistical evidence)</a:t>
            </a:r>
            <a:r>
              <a:rPr lang="zh-TW" altLang="en-US" sz="2000" b="1" smtClean="0">
                <a:ea typeface="新細明體" charset="-120"/>
              </a:rPr>
              <a:t>；</a:t>
            </a:r>
            <a:r>
              <a:rPr lang="en-US" altLang="zh-TW" sz="2000" b="1" smtClean="0">
                <a:ea typeface="新細明體" charset="-120"/>
              </a:rPr>
              <a:t>employment discrimination</a:t>
            </a:r>
          </a:p>
          <a:p>
            <a:r>
              <a:rPr lang="zh-TW" altLang="en-US" sz="2400" b="1" smtClean="0">
                <a:solidFill>
                  <a:srgbClr val="FF0000"/>
                </a:solidFill>
                <a:latin typeface="標楷體" pitchFamily="65" charset="-120"/>
                <a:ea typeface="標楷體" pitchFamily="65" charset="-120"/>
              </a:rPr>
              <a:t>採用一定之社會科學研究方法，對法律運作的「經驗現象」，進行有系統的觀察及分析</a:t>
            </a:r>
          </a:p>
          <a:p>
            <a:pPr lvl="1"/>
            <a:r>
              <a:rPr lang="zh-TW" altLang="en-US" sz="2000" b="1" smtClean="0">
                <a:solidFill>
                  <a:srgbClr val="FF0000"/>
                </a:solidFill>
                <a:latin typeface="標楷體" pitchFamily="65" charset="-120"/>
                <a:ea typeface="標楷體" pitchFamily="65" charset="-120"/>
              </a:rPr>
              <a:t>經驗的掌握：</a:t>
            </a:r>
            <a:r>
              <a:rPr lang="en-US" altLang="zh-TW" sz="2000" b="1" smtClean="0">
                <a:solidFill>
                  <a:srgbClr val="FF0000"/>
                </a:solidFill>
                <a:latin typeface="標楷體" pitchFamily="65" charset="-120"/>
                <a:ea typeface="標楷體" pitchFamily="65" charset="-120"/>
              </a:rPr>
              <a:t>data collection</a:t>
            </a:r>
          </a:p>
          <a:p>
            <a:pPr lvl="1"/>
            <a:r>
              <a:rPr lang="zh-TW" altLang="en-US" sz="2000" b="1" smtClean="0">
                <a:solidFill>
                  <a:srgbClr val="FF0000"/>
                </a:solidFill>
                <a:latin typeface="標楷體" pitchFamily="65" charset="-120"/>
                <a:ea typeface="標楷體" pitchFamily="65" charset="-120"/>
              </a:rPr>
              <a:t>經驗的分析：</a:t>
            </a:r>
            <a:r>
              <a:rPr lang="en-US" altLang="zh-TW" sz="2000" b="1" smtClean="0">
                <a:solidFill>
                  <a:srgbClr val="FF0000"/>
                </a:solidFill>
                <a:latin typeface="標楷體" pitchFamily="65" charset="-120"/>
                <a:ea typeface="標楷體" pitchFamily="65" charset="-120"/>
              </a:rPr>
              <a:t>qualitative v. quantitative analysis</a:t>
            </a:r>
          </a:p>
        </p:txBody>
      </p:sp>
      <p:sp>
        <p:nvSpPr>
          <p:cNvPr id="2" name="日期版面配置區 1"/>
          <p:cNvSpPr>
            <a:spLocks noGrp="1"/>
          </p:cNvSpPr>
          <p:nvPr>
            <p:ph type="dt" sz="half" idx="10"/>
          </p:nvPr>
        </p:nvSpPr>
        <p:spPr/>
        <p:txBody>
          <a:bodyPr/>
          <a:lstStyle/>
          <a:p>
            <a:fld id="{179D8412-F53A-492D-B28A-18BF76429EE7}" type="datetime1">
              <a:rPr lang="zh-TW" altLang="en-US" smtClean="0"/>
              <a:t>2015/7/7</a:t>
            </a:fld>
            <a:endParaRPr lang="zh-TW" altLang="en-US"/>
          </a:p>
        </p:txBody>
      </p:sp>
      <p:sp>
        <p:nvSpPr>
          <p:cNvPr id="3" name="頁尾版面配置區 2"/>
          <p:cNvSpPr>
            <a:spLocks noGrp="1"/>
          </p:cNvSpPr>
          <p:nvPr>
            <p:ph type="ftr" sz="quarter" idx="11"/>
          </p:nvPr>
        </p:nvSpPr>
        <p:spPr/>
        <p:txBody>
          <a:bodyPr/>
          <a:lstStyle/>
          <a:p>
            <a:r>
              <a:rPr lang="en-US" altLang="zh-TW" smtClean="0"/>
              <a:t>Why Empirical Legal Studies?</a:t>
            </a:r>
            <a:endParaRPr lang="zh-TW" altLang="en-US"/>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4</a:t>
            </a:fld>
            <a:endParaRPr lang="zh-TW" altLang="en-US"/>
          </a:p>
        </p:txBody>
      </p:sp>
    </p:spTree>
    <p:extLst>
      <p:ext uri="{BB962C8B-B14F-4D97-AF65-F5344CB8AC3E}">
        <p14:creationId xmlns:p14="http://schemas.microsoft.com/office/powerpoint/2010/main" val="3329309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anim calcmode="lin" valueType="num">
                                      <p:cBhvr additive="base">
                                        <p:cTn id="11"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 calcmode="lin" valueType="num">
                                      <p:cBhvr additive="base">
                                        <p:cTn id="17"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987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9875">
                                            <p:txEl>
                                              <p:pRg st="3" end="3"/>
                                            </p:txEl>
                                          </p:spTgt>
                                        </p:tgtEl>
                                        <p:attrNameLst>
                                          <p:attrName>style.visibility</p:attrName>
                                        </p:attrNameLst>
                                      </p:cBhvr>
                                      <p:to>
                                        <p:strVal val="visible"/>
                                      </p:to>
                                    </p:set>
                                    <p:anim calcmode="lin" valueType="num">
                                      <p:cBhvr additive="base">
                                        <p:cTn id="21"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79875">
                                            <p:txEl>
                                              <p:pRg st="4" end="4"/>
                                            </p:txEl>
                                          </p:spTgt>
                                        </p:tgtEl>
                                        <p:attrNameLst>
                                          <p:attrName>style.visibility</p:attrName>
                                        </p:attrNameLst>
                                      </p:cBhvr>
                                      <p:to>
                                        <p:strVal val="visible"/>
                                      </p:to>
                                    </p:set>
                                    <p:anim calcmode="lin" valueType="num">
                                      <p:cBhvr additive="base">
                                        <p:cTn id="27" dur="500" fill="hold"/>
                                        <p:tgtEl>
                                          <p:spTgt spid="798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98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9875">
                                            <p:txEl>
                                              <p:pRg st="5" end="5"/>
                                            </p:txEl>
                                          </p:spTgt>
                                        </p:tgtEl>
                                        <p:attrNameLst>
                                          <p:attrName>style.visibility</p:attrName>
                                        </p:attrNameLst>
                                      </p:cBhvr>
                                      <p:to>
                                        <p:strVal val="visible"/>
                                      </p:to>
                                    </p:set>
                                    <p:anim calcmode="lin" valueType="num">
                                      <p:cBhvr additive="base">
                                        <p:cTn id="33" dur="5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98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9875">
                                            <p:txEl>
                                              <p:pRg st="6" end="6"/>
                                            </p:txEl>
                                          </p:spTgt>
                                        </p:tgtEl>
                                        <p:attrNameLst>
                                          <p:attrName>style.visibility</p:attrName>
                                        </p:attrNameLst>
                                      </p:cBhvr>
                                      <p:to>
                                        <p:strVal val="visible"/>
                                      </p:to>
                                    </p:set>
                                    <p:anim calcmode="lin" valueType="num">
                                      <p:cBhvr additive="base">
                                        <p:cTn id="39" dur="500" fill="hold"/>
                                        <p:tgtEl>
                                          <p:spTgt spid="7987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98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descr="Large confetti"/>
          <p:cNvSpPr>
            <a:spLocks noGrp="1" noChangeArrowheads="1"/>
          </p:cNvSpPr>
          <p:nvPr>
            <p:ph type="title"/>
          </p:nvPr>
        </p:nvSpPr>
        <p:spPr/>
        <p:txBody>
          <a:bodyPr/>
          <a:lstStyle/>
          <a:p>
            <a:r>
              <a:rPr lang="zh-TW" altLang="en-US" b="1" smtClean="0">
                <a:latin typeface="標楷體" pitchFamily="65" charset="-120"/>
                <a:ea typeface="標楷體" pitchFamily="65" charset="-120"/>
              </a:rPr>
              <a:t>經驗掌握（資訊收集）</a:t>
            </a:r>
          </a:p>
        </p:txBody>
      </p:sp>
      <p:sp>
        <p:nvSpPr>
          <p:cNvPr id="80899" name="Rectangle 3"/>
          <p:cNvSpPr>
            <a:spLocks noGrp="1" noChangeArrowheads="1"/>
          </p:cNvSpPr>
          <p:nvPr>
            <p:ph type="body" idx="1"/>
          </p:nvPr>
        </p:nvSpPr>
        <p:spPr/>
        <p:txBody>
          <a:bodyPr/>
          <a:lstStyle/>
          <a:p>
            <a:pPr>
              <a:lnSpc>
                <a:spcPct val="90000"/>
              </a:lnSpc>
            </a:pPr>
            <a:r>
              <a:rPr lang="zh-TW" altLang="en-US" b="1" dirty="0" smtClean="0">
                <a:latin typeface="標楷體" pitchFamily="65" charset="-120"/>
                <a:ea typeface="標楷體" pitchFamily="65" charset="-120"/>
              </a:rPr>
              <a:t>官方統計資料</a:t>
            </a:r>
            <a:endParaRPr lang="en-US" altLang="zh-TW" b="1" dirty="0" smtClean="0">
              <a:latin typeface="標楷體" pitchFamily="65" charset="-120"/>
              <a:ea typeface="標楷體" pitchFamily="65" charset="-120"/>
            </a:endParaRPr>
          </a:p>
          <a:p>
            <a:pPr>
              <a:lnSpc>
                <a:spcPct val="90000"/>
              </a:lnSpc>
            </a:pPr>
            <a:r>
              <a:rPr lang="zh-TW" altLang="en-US" b="1" dirty="0" smtClean="0">
                <a:latin typeface="標楷體" pitchFamily="65" charset="-120"/>
                <a:ea typeface="標楷體" pitchFamily="65" charset="-120"/>
              </a:rPr>
              <a:t>判決編碼（法學資料檢索系統）</a:t>
            </a:r>
          </a:p>
          <a:p>
            <a:pPr lvl="1">
              <a:lnSpc>
                <a:spcPct val="90000"/>
              </a:lnSpc>
            </a:pPr>
            <a:r>
              <a:rPr lang="en-US" altLang="zh-TW" dirty="0" smtClean="0">
                <a:latin typeface="標楷體" pitchFamily="65" charset="-120"/>
                <a:ea typeface="標楷體" pitchFamily="65" charset="-120"/>
              </a:rPr>
              <a:t>Generally good</a:t>
            </a:r>
          </a:p>
          <a:p>
            <a:pPr lvl="1">
              <a:lnSpc>
                <a:spcPct val="90000"/>
              </a:lnSpc>
            </a:pPr>
            <a:r>
              <a:rPr lang="zh-TW" altLang="en-US" dirty="0" smtClean="0">
                <a:latin typeface="標楷體" pitchFamily="65" charset="-120"/>
                <a:ea typeface="標楷體" pitchFamily="65" charset="-120"/>
              </a:rPr>
              <a:t>案件選擇 </a:t>
            </a:r>
            <a:r>
              <a:rPr lang="en-US" altLang="zh-TW" dirty="0" smtClean="0">
                <a:latin typeface="標楷體" pitchFamily="65" charset="-120"/>
                <a:ea typeface="標楷體" pitchFamily="65" charset="-120"/>
              </a:rPr>
              <a:t>(case selection)</a:t>
            </a:r>
            <a:endParaRPr lang="zh-TW" altLang="en-US" dirty="0" smtClean="0">
              <a:latin typeface="標楷體" pitchFamily="65" charset="-120"/>
              <a:ea typeface="標楷體" pitchFamily="65" charset="-120"/>
            </a:endParaRPr>
          </a:p>
          <a:p>
            <a:pPr>
              <a:lnSpc>
                <a:spcPct val="90000"/>
              </a:lnSpc>
            </a:pPr>
            <a:r>
              <a:rPr lang="zh-TW" altLang="en-US" b="1" dirty="0" smtClean="0">
                <a:latin typeface="標楷體" pitchFamily="65" charset="-120"/>
                <a:ea typeface="標楷體" pitchFamily="65" charset="-120"/>
              </a:rPr>
              <a:t>透過「實驗」創造經驗 </a:t>
            </a:r>
            <a:r>
              <a:rPr lang="en-US" altLang="zh-TW" b="1" dirty="0" smtClean="0">
                <a:latin typeface="標楷體" pitchFamily="65" charset="-120"/>
                <a:ea typeface="標楷體" pitchFamily="65" charset="-120"/>
              </a:rPr>
              <a:t>(Experiment)</a:t>
            </a:r>
            <a:endParaRPr lang="zh-TW" altLang="en-US" b="1" dirty="0" smtClean="0">
              <a:latin typeface="標楷體" pitchFamily="65" charset="-120"/>
              <a:ea typeface="標楷體" pitchFamily="65" charset="-120"/>
            </a:endParaRPr>
          </a:p>
          <a:p>
            <a:pPr lvl="1">
              <a:lnSpc>
                <a:spcPct val="90000"/>
              </a:lnSpc>
            </a:pPr>
            <a:r>
              <a:rPr lang="en-US" altLang="zh-TW" dirty="0" smtClean="0">
                <a:latin typeface="標楷體" pitchFamily="65" charset="-120"/>
                <a:ea typeface="標楷體" pitchFamily="65" charset="-120"/>
              </a:rPr>
              <a:t>Scott v. Harris, 550 U.S. 372 (2007)</a:t>
            </a:r>
          </a:p>
          <a:p>
            <a:pPr lvl="1">
              <a:lnSpc>
                <a:spcPct val="90000"/>
              </a:lnSpc>
            </a:pPr>
            <a:r>
              <a:rPr lang="zh-TW" altLang="en-US" dirty="0" smtClean="0">
                <a:latin typeface="標楷體" pitchFamily="65" charset="-120"/>
                <a:ea typeface="標楷體" pitchFamily="65" charset="-120"/>
              </a:rPr>
              <a:t>模擬審判</a:t>
            </a:r>
            <a:endParaRPr lang="en-US" altLang="zh-TW" dirty="0" smtClean="0">
              <a:latin typeface="標楷體" pitchFamily="65" charset="-120"/>
              <a:ea typeface="標楷體" pitchFamily="65" charset="-120"/>
            </a:endParaRPr>
          </a:p>
          <a:p>
            <a:pPr>
              <a:lnSpc>
                <a:spcPct val="90000"/>
              </a:lnSpc>
            </a:pPr>
            <a:r>
              <a:rPr lang="zh-TW" altLang="en-US" b="1" dirty="0" smtClean="0">
                <a:latin typeface="標楷體" pitchFamily="65" charset="-120"/>
                <a:ea typeface="標楷體" pitchFamily="65" charset="-120"/>
              </a:rPr>
              <a:t>由研究者第一手自行收集（</a:t>
            </a:r>
            <a:r>
              <a:rPr lang="en-US" altLang="zh-TW" b="1" dirty="0" smtClean="0">
                <a:latin typeface="標楷體" pitchFamily="65" charset="-120"/>
                <a:ea typeface="標楷體" pitchFamily="65" charset="-120"/>
              </a:rPr>
              <a:t>Field Survey</a:t>
            </a:r>
            <a:r>
              <a:rPr lang="zh-TW" altLang="en-US" b="1" dirty="0" smtClean="0">
                <a:latin typeface="標楷體" pitchFamily="65" charset="-120"/>
                <a:ea typeface="標楷體" pitchFamily="65" charset="-120"/>
              </a:rPr>
              <a:t>）</a:t>
            </a:r>
          </a:p>
          <a:p>
            <a:pPr lvl="1">
              <a:lnSpc>
                <a:spcPct val="90000"/>
              </a:lnSpc>
            </a:pPr>
            <a:r>
              <a:rPr lang="zh-TW" altLang="en-US" dirty="0" smtClean="0">
                <a:latin typeface="標楷體" pitchFamily="65" charset="-120"/>
                <a:ea typeface="標楷體" pitchFamily="65" charset="-120"/>
              </a:rPr>
              <a:t>我國勞資爭議／紛爭解決行為</a:t>
            </a:r>
            <a:endParaRPr lang="en-US" altLang="zh-TW" dirty="0" smtClean="0">
              <a:latin typeface="標楷體" pitchFamily="65" charset="-120"/>
              <a:ea typeface="標楷體" pitchFamily="65" charset="-120"/>
            </a:endParaRPr>
          </a:p>
        </p:txBody>
      </p:sp>
      <p:sp>
        <p:nvSpPr>
          <p:cNvPr id="2" name="日期版面配置區 1"/>
          <p:cNvSpPr>
            <a:spLocks noGrp="1"/>
          </p:cNvSpPr>
          <p:nvPr>
            <p:ph type="dt" sz="half" idx="10"/>
          </p:nvPr>
        </p:nvSpPr>
        <p:spPr/>
        <p:txBody>
          <a:bodyPr/>
          <a:lstStyle/>
          <a:p>
            <a:fld id="{15BBF287-408D-4D4C-BFA1-4FC50C4FEEFA}" type="datetime1">
              <a:rPr lang="zh-TW" altLang="en-US" smtClean="0"/>
              <a:t>2015/7/7</a:t>
            </a:fld>
            <a:endParaRPr lang="zh-TW" altLang="en-US"/>
          </a:p>
        </p:txBody>
      </p:sp>
      <p:sp>
        <p:nvSpPr>
          <p:cNvPr id="3" name="頁尾版面配置區 2"/>
          <p:cNvSpPr>
            <a:spLocks noGrp="1"/>
          </p:cNvSpPr>
          <p:nvPr>
            <p:ph type="ftr" sz="quarter" idx="11"/>
          </p:nvPr>
        </p:nvSpPr>
        <p:spPr/>
        <p:txBody>
          <a:bodyPr/>
          <a:lstStyle/>
          <a:p>
            <a:r>
              <a:rPr lang="en-US" altLang="zh-TW" smtClean="0"/>
              <a:t>Why Empirical Legal Studies?</a:t>
            </a:r>
            <a:endParaRPr lang="zh-TW" altLang="en-US"/>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5</a:t>
            </a:fld>
            <a:endParaRPr lang="zh-TW" altLang="en-US"/>
          </a:p>
        </p:txBody>
      </p:sp>
    </p:spTree>
    <p:extLst>
      <p:ext uri="{BB962C8B-B14F-4D97-AF65-F5344CB8AC3E}">
        <p14:creationId xmlns:p14="http://schemas.microsoft.com/office/powerpoint/2010/main" val="3083992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descr="Large confetti"/>
          <p:cNvSpPr>
            <a:spLocks noGrp="1" noChangeArrowheads="1"/>
          </p:cNvSpPr>
          <p:nvPr>
            <p:ph type="title"/>
          </p:nvPr>
        </p:nvSpPr>
        <p:spPr/>
        <p:txBody>
          <a:bodyPr/>
          <a:lstStyle/>
          <a:p>
            <a:r>
              <a:rPr lang="zh-TW" altLang="en-US" b="1" smtClean="0">
                <a:latin typeface="標楷體" pitchFamily="65" charset="-120"/>
                <a:ea typeface="標楷體" pitchFamily="65" charset="-120"/>
              </a:rPr>
              <a:t>司法院統計資料庫</a:t>
            </a:r>
          </a:p>
        </p:txBody>
      </p:sp>
      <p:graphicFrame>
        <p:nvGraphicFramePr>
          <p:cNvPr id="82224" name="Group 304"/>
          <p:cNvGraphicFramePr>
            <a:graphicFrameLocks noGrp="1"/>
          </p:cNvGraphicFramePr>
          <p:nvPr>
            <p:ph sz="half" idx="1"/>
          </p:nvPr>
        </p:nvGraphicFramePr>
        <p:xfrm>
          <a:off x="685800" y="2743200"/>
          <a:ext cx="3810000" cy="3361253"/>
        </p:xfrm>
        <a:graphic>
          <a:graphicData uri="http://schemas.openxmlformats.org/drawingml/2006/table">
            <a:tbl>
              <a:tblPr/>
              <a:tblGrid>
                <a:gridCol w="1219200"/>
                <a:gridCol w="2382838"/>
                <a:gridCol w="207962"/>
              </a:tblGrid>
              <a:tr h="633413">
                <a:tc rowSpan="2">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年度</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rowSpan="2">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平均審理日數（日）</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Pct val="85000"/>
                        <a:buFontTx/>
                        <a:buNone/>
                        <a:tabLst/>
                      </a:pPr>
                      <a:endParaRPr kumimoji="0" lang="zh-TW" altLang="en-US" sz="2800" b="0" i="0" u="none" strike="noStrike" cap="none" normalizeH="0" baseline="0" smtClean="0">
                        <a:ln>
                          <a:noFill/>
                        </a:ln>
                        <a:solidFill>
                          <a:schemeClr val="tx1"/>
                        </a:solidFill>
                        <a:effectLst/>
                        <a:latin typeface="Times New Roman" pitchFamily="18" charset="0"/>
                        <a:ea typeface="新細明體" charset="-120"/>
                      </a:endParaRP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4788">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Pct val="85000"/>
                        <a:buFontTx/>
                        <a:buNone/>
                        <a:tabLst/>
                      </a:pPr>
                      <a:endParaRPr kumimoji="0" lang="zh-TW" altLang="en-US" sz="2800" b="0" i="0" u="none" strike="noStrike" cap="none" normalizeH="0" baseline="0" smtClean="0">
                        <a:ln>
                          <a:noFill/>
                        </a:ln>
                        <a:solidFill>
                          <a:schemeClr val="tx1"/>
                        </a:solidFill>
                        <a:effectLst/>
                        <a:latin typeface="Times New Roman" pitchFamily="18" charset="0"/>
                        <a:ea typeface="新細明體" charset="-120"/>
                      </a:endParaRP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6713">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2001</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111.12</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cs typeface="Times New Roman" pitchFamily="18" charset="0"/>
                      </a:endParaRP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6713">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2002</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106.6</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cs typeface="Times New Roman" pitchFamily="18" charset="0"/>
                      </a:endParaRP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6713">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2003</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96.69</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cs typeface="Times New Roman" pitchFamily="18" charset="0"/>
                      </a:endParaRP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6713">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2004</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85.97</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cs typeface="Times New Roman" pitchFamily="18" charset="0"/>
                      </a:endParaRP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6713">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2005</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71.57</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cs typeface="Times New Roman" pitchFamily="18" charset="0"/>
                      </a:endParaRP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6713">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2006</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56.09</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endParaRPr kumimoji="0" lang="zh-TW" altLang="en-US" sz="2400" b="0" i="0" u="none" strike="noStrike" cap="none" normalizeH="0" baseline="0" smtClean="0">
                        <a:ln>
                          <a:noFill/>
                        </a:ln>
                        <a:solidFill>
                          <a:schemeClr val="tx1"/>
                        </a:solidFill>
                        <a:effectLst/>
                        <a:latin typeface="Times New Roman" pitchFamily="18" charset="0"/>
                        <a:ea typeface="新細明體" charset="-120"/>
                        <a:cs typeface="Times New Roman" pitchFamily="18" charset="0"/>
                      </a:endParaRP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82075" name="Text Box 155"/>
          <p:cNvSpPr txBox="1">
            <a:spLocks noChangeArrowheads="1"/>
          </p:cNvSpPr>
          <p:nvPr/>
        </p:nvSpPr>
        <p:spPr bwMode="auto">
          <a:xfrm>
            <a:off x="838200" y="1905000"/>
            <a:ext cx="2743200" cy="7016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zh-TW" altLang="en-US" sz="1600" b="1">
                <a:ea typeface="新細明體" charset="-120"/>
              </a:rPr>
              <a:t>地方法院辦理民事事件終結事件中平均一件所需日數</a:t>
            </a:r>
            <a:r>
              <a:rPr lang="en-US" altLang="zh-TW">
                <a:ea typeface="新細明體" charset="-120"/>
              </a:rPr>
              <a:t> </a:t>
            </a:r>
            <a:endParaRPr lang="zh-TW" altLang="en-US">
              <a:ea typeface="新細明體" charset="-120"/>
            </a:endParaRPr>
          </a:p>
        </p:txBody>
      </p:sp>
      <p:sp>
        <p:nvSpPr>
          <p:cNvPr id="82076" name="Text Box 156"/>
          <p:cNvSpPr txBox="1">
            <a:spLocks noChangeArrowheads="1"/>
          </p:cNvSpPr>
          <p:nvPr/>
        </p:nvSpPr>
        <p:spPr bwMode="auto">
          <a:xfrm>
            <a:off x="762000" y="6324600"/>
            <a:ext cx="304800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zh-TW" altLang="en-US" sz="1400">
                <a:ea typeface="新細明體" charset="-120"/>
              </a:rPr>
              <a:t>中華民國</a:t>
            </a:r>
            <a:r>
              <a:rPr lang="en-US" altLang="zh-TW" sz="1400">
                <a:ea typeface="新細明體" charset="-120"/>
              </a:rPr>
              <a:t>96</a:t>
            </a:r>
            <a:r>
              <a:rPr lang="zh-TW" altLang="en-US" sz="1400">
                <a:ea typeface="新細明體" charset="-120"/>
              </a:rPr>
              <a:t>年司法統計年報</a:t>
            </a:r>
            <a:r>
              <a:rPr lang="en-US" altLang="zh-TW" sz="1400">
                <a:ea typeface="新細明體" charset="-120"/>
              </a:rPr>
              <a:t>8-12 </a:t>
            </a:r>
            <a:endParaRPr lang="zh-TW" altLang="en-US" sz="1400">
              <a:ea typeface="新細明體" charset="-120"/>
            </a:endParaRPr>
          </a:p>
        </p:txBody>
      </p:sp>
      <p:graphicFrame>
        <p:nvGraphicFramePr>
          <p:cNvPr id="82227" name="Group 307"/>
          <p:cNvGraphicFramePr>
            <a:graphicFrameLocks noGrp="1"/>
          </p:cNvGraphicFramePr>
          <p:nvPr>
            <p:ph sz="half" idx="2"/>
          </p:nvPr>
        </p:nvGraphicFramePr>
        <p:xfrm>
          <a:off x="5029200" y="2743200"/>
          <a:ext cx="3456600" cy="3352801"/>
        </p:xfrm>
        <a:graphic>
          <a:graphicData uri="http://schemas.openxmlformats.org/drawingml/2006/table">
            <a:tbl>
              <a:tblPr/>
              <a:tblGrid>
                <a:gridCol w="1239838"/>
                <a:gridCol w="2011362"/>
                <a:gridCol w="205400"/>
              </a:tblGrid>
              <a:tr h="688975">
                <a:tc rowSpan="2">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年度</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rowSpan="2">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平均審理日數（日）</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Pct val="85000"/>
                        <a:buFontTx/>
                        <a:buNone/>
                        <a:tabLst/>
                      </a:pPr>
                      <a:endParaRPr kumimoji="0" lang="zh-TW" altLang="en-US" sz="1600" b="0" i="0" u="none" strike="noStrike" cap="none" normalizeH="0" baseline="0" smtClean="0">
                        <a:ln>
                          <a:noFill/>
                        </a:ln>
                        <a:solidFill>
                          <a:schemeClr val="tx1"/>
                        </a:solidFill>
                        <a:effectLst/>
                        <a:latin typeface="Times New Roman" pitchFamily="18" charset="0"/>
                        <a:ea typeface="新細明體" charset="-120"/>
                      </a:endParaRP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14338">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Pct val="85000"/>
                        <a:buFontTx/>
                        <a:buNone/>
                        <a:tabLst/>
                      </a:pPr>
                      <a:endParaRPr kumimoji="0" lang="zh-TW" altLang="en-US" sz="1600" b="0" i="0" u="none" strike="noStrike" cap="none" normalizeH="0" baseline="0" smtClean="0">
                        <a:ln>
                          <a:noFill/>
                        </a:ln>
                        <a:solidFill>
                          <a:schemeClr val="tx1"/>
                        </a:solidFill>
                        <a:effectLst/>
                        <a:latin typeface="Times New Roman" pitchFamily="18" charset="0"/>
                        <a:ea typeface="新細明體" charset="-120"/>
                      </a:endParaRP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74650">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2001</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rPr>
                        <a:t>260</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74650">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2002</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rPr>
                        <a:t>287</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76238">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2003</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rPr>
                        <a:t>297</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74650">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2004</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285</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74650">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2005</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rPr>
                        <a:t>284</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74650">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2006</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285</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342900" indent="-342900" eaLnBrk="0" hangingPunct="0">
                        <a:spcBef>
                          <a:spcPct val="20000"/>
                        </a:spcBef>
                        <a:buSzPct val="85000"/>
                        <a:defRPr sz="2800">
                          <a:solidFill>
                            <a:schemeClr val="tx1"/>
                          </a:solidFill>
                          <a:latin typeface="Times New Roman" pitchFamily="18" charset="0"/>
                        </a:defRPr>
                      </a:lvl1pPr>
                      <a:lvl2pPr marL="742950" indent="-285750"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marL="1143000" indent="-228600" eaLnBrk="0" hangingPunct="0">
                        <a:spcBef>
                          <a:spcPct val="20000"/>
                        </a:spcBef>
                        <a:buSzPct val="70000"/>
                        <a:buFont typeface="Wingdings" pitchFamily="2" charset="2"/>
                        <a:defRPr sz="2000">
                          <a:solidFill>
                            <a:schemeClr val="tx1"/>
                          </a:solidFill>
                          <a:latin typeface="Times New Roman" pitchFamily="18" charset="0"/>
                        </a:defRPr>
                      </a:lvl3pPr>
                      <a:lvl4pPr marL="1600200" indent="-228600" eaLnBrk="0" hangingPunct="0">
                        <a:spcBef>
                          <a:spcPct val="20000"/>
                        </a:spcBef>
                        <a:buSzPct val="70000"/>
                        <a:buFont typeface="Wingdings" pitchFamily="2" charset="2"/>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82228" name="Text Box 308"/>
          <p:cNvSpPr txBox="1">
            <a:spLocks noChangeArrowheads="1"/>
          </p:cNvSpPr>
          <p:nvPr/>
        </p:nvSpPr>
        <p:spPr bwMode="auto">
          <a:xfrm>
            <a:off x="5257800" y="1905000"/>
            <a:ext cx="3048000" cy="5810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zh-TW" altLang="en-US" sz="1600" b="1">
                <a:ea typeface="新細明體" charset="-120"/>
              </a:rPr>
              <a:t>適用通常訴訟程序之普通財產權訴訟以判決終結的審理日數</a:t>
            </a:r>
            <a:r>
              <a:rPr lang="zh-TW" altLang="en-US" sz="1600">
                <a:ea typeface="新細明體" charset="-120"/>
              </a:rPr>
              <a:t> </a:t>
            </a:r>
          </a:p>
        </p:txBody>
      </p:sp>
      <p:sp>
        <p:nvSpPr>
          <p:cNvPr id="2" name="日期版面配置區 1"/>
          <p:cNvSpPr>
            <a:spLocks noGrp="1"/>
          </p:cNvSpPr>
          <p:nvPr>
            <p:ph type="dt" sz="half" idx="10"/>
          </p:nvPr>
        </p:nvSpPr>
        <p:spPr/>
        <p:txBody>
          <a:bodyPr/>
          <a:lstStyle/>
          <a:p>
            <a:fld id="{B660BE20-7F1F-40C4-90C5-0E7D246FA6CE}" type="datetime1">
              <a:rPr lang="zh-TW" altLang="en-US" smtClean="0"/>
              <a:t>2015/7/7</a:t>
            </a:fld>
            <a:endParaRPr lang="zh-TW" altLang="en-US"/>
          </a:p>
        </p:txBody>
      </p:sp>
      <p:sp>
        <p:nvSpPr>
          <p:cNvPr id="3" name="頁尾版面配置區 2"/>
          <p:cNvSpPr>
            <a:spLocks noGrp="1"/>
          </p:cNvSpPr>
          <p:nvPr>
            <p:ph type="ftr" sz="quarter" idx="11"/>
          </p:nvPr>
        </p:nvSpPr>
        <p:spPr/>
        <p:txBody>
          <a:bodyPr/>
          <a:lstStyle/>
          <a:p>
            <a:r>
              <a:rPr lang="en-US" altLang="zh-TW" smtClean="0"/>
              <a:t>Why Empirical Legal Studies?</a:t>
            </a:r>
            <a:endParaRPr lang="zh-TW" altLang="en-US"/>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6</a:t>
            </a:fld>
            <a:endParaRPr lang="zh-TW" altLang="en-US"/>
          </a:p>
        </p:txBody>
      </p:sp>
    </p:spTree>
    <p:extLst>
      <p:ext uri="{BB962C8B-B14F-4D97-AF65-F5344CB8AC3E}">
        <p14:creationId xmlns:p14="http://schemas.microsoft.com/office/powerpoint/2010/main" val="380493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514102" y="260648"/>
            <a:ext cx="8229600" cy="634082"/>
          </a:xfrm>
        </p:spPr>
        <p:txBody>
          <a:bodyPr>
            <a:normAutofit fontScale="90000"/>
          </a:bodyPr>
          <a:lstStyle/>
          <a:p>
            <a:pPr algn="l"/>
            <a:r>
              <a:rPr lang="en-US" altLang="zh-TW" sz="4000" b="1" dirty="0" smtClean="0">
                <a:solidFill>
                  <a:schemeClr val="tx2">
                    <a:lumMod val="50000"/>
                  </a:schemeClr>
                </a:solidFill>
              </a:rPr>
              <a:t>Judge v. Jury: Which One Faster?</a:t>
            </a:r>
            <a:endParaRPr lang="zh-TW" altLang="en-US" sz="4000" b="1" dirty="0">
              <a:solidFill>
                <a:schemeClr val="tx2">
                  <a:lumMod val="50000"/>
                </a:schemeClr>
              </a:solidFill>
            </a:endParaRPr>
          </a:p>
        </p:txBody>
      </p:sp>
      <p:pic>
        <p:nvPicPr>
          <p:cNvPr id="20485" name="Picture 5" descr="CASTQNW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560" y="1124744"/>
            <a:ext cx="7058025"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AG1G9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584" y="3356992"/>
            <a:ext cx="6911975" cy="223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圓角矩形 1"/>
          <p:cNvSpPr/>
          <p:nvPr/>
        </p:nvSpPr>
        <p:spPr>
          <a:xfrm>
            <a:off x="941388" y="5805264"/>
            <a:ext cx="737502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US" altLang="zh-TW" sz="2000" b="1" dirty="0" smtClean="0">
              <a:latin typeface="Times New Roman" pitchFamily="18" charset="0"/>
            </a:endParaRPr>
          </a:p>
          <a:p>
            <a:pPr marL="0" lvl="1"/>
            <a:r>
              <a:rPr lang="en-US" altLang="zh-TW" sz="2000" b="1" dirty="0" smtClean="0">
                <a:latin typeface="Times New Roman" pitchFamily="18" charset="0"/>
              </a:rPr>
              <a:t>Lesson: Reform </a:t>
            </a:r>
            <a:r>
              <a:rPr lang="en-US" altLang="zh-TW" sz="2000" b="1" dirty="0">
                <a:latin typeface="Times New Roman" pitchFamily="18" charset="0"/>
              </a:rPr>
              <a:t>aiming to limit jury trial in order to reduce delay is counterproductive </a:t>
            </a:r>
          </a:p>
          <a:p>
            <a:pPr algn="ctr"/>
            <a:endParaRPr lang="zh-TW" altLang="en-US" dirty="0"/>
          </a:p>
        </p:txBody>
      </p:sp>
      <p:sp>
        <p:nvSpPr>
          <p:cNvPr id="3" name="日期版面配置區 2"/>
          <p:cNvSpPr>
            <a:spLocks noGrp="1"/>
          </p:cNvSpPr>
          <p:nvPr>
            <p:ph type="dt" sz="half" idx="10"/>
          </p:nvPr>
        </p:nvSpPr>
        <p:spPr/>
        <p:txBody>
          <a:bodyPr/>
          <a:lstStyle/>
          <a:p>
            <a:fld id="{0821F235-3924-4238-967F-12A28B8BD2B0}" type="datetime1">
              <a:rPr lang="zh-TW" altLang="en-US" smtClean="0"/>
              <a:t>2015/7/7</a:t>
            </a:fld>
            <a:endParaRPr lang="zh-TW" altLang="en-US"/>
          </a:p>
        </p:txBody>
      </p:sp>
      <p:sp>
        <p:nvSpPr>
          <p:cNvPr id="4" name="頁尾版面配置區 3"/>
          <p:cNvSpPr>
            <a:spLocks noGrp="1"/>
          </p:cNvSpPr>
          <p:nvPr>
            <p:ph type="ftr" sz="quarter" idx="11"/>
          </p:nvPr>
        </p:nvSpPr>
        <p:spPr/>
        <p:txBody>
          <a:bodyPr/>
          <a:lstStyle/>
          <a:p>
            <a:r>
              <a:rPr lang="en-US" altLang="zh-TW" smtClean="0"/>
              <a:t>Why Empirical Legal Studies?</a:t>
            </a:r>
            <a:endParaRPr lang="zh-TW" altLang="en-US"/>
          </a:p>
        </p:txBody>
      </p:sp>
      <p:sp>
        <p:nvSpPr>
          <p:cNvPr id="5" name="投影片編號版面配置區 4"/>
          <p:cNvSpPr>
            <a:spLocks noGrp="1"/>
          </p:cNvSpPr>
          <p:nvPr>
            <p:ph type="sldNum" sz="quarter" idx="12"/>
          </p:nvPr>
        </p:nvSpPr>
        <p:spPr/>
        <p:txBody>
          <a:bodyPr/>
          <a:lstStyle/>
          <a:p>
            <a:fld id="{CD55BB03-DD0C-45F2-BA33-8374ECAEA8B3}" type="slidenum">
              <a:rPr lang="zh-TW" altLang="en-US" smtClean="0"/>
              <a:t>7</a:t>
            </a:fld>
            <a:endParaRPr lang="zh-TW" altLang="en-US"/>
          </a:p>
        </p:txBody>
      </p:sp>
    </p:spTree>
    <p:extLst>
      <p:ext uri="{BB962C8B-B14F-4D97-AF65-F5344CB8AC3E}">
        <p14:creationId xmlns:p14="http://schemas.microsoft.com/office/powerpoint/2010/main" val="1089284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28800"/>
            <a:ext cx="8291264" cy="4680520"/>
          </a:xfrm>
        </p:spPr>
        <p:txBody>
          <a:bodyPr>
            <a:noAutofit/>
          </a:bodyPr>
          <a:lstStyle/>
          <a:p>
            <a:r>
              <a:rPr lang="en-US" altLang="zh-TW" sz="2600" dirty="0" smtClean="0">
                <a:latin typeface="Arial Rounded MT Bold" pitchFamily="34" charset="0"/>
                <a:ea typeface="華康圓體 Std W5" pitchFamily="50" charset="-120"/>
              </a:rPr>
              <a:t>Traditionally, </a:t>
            </a:r>
            <a:r>
              <a:rPr lang="en-US" altLang="zh-TW" sz="2600" dirty="0">
                <a:latin typeface="Arial Rounded MT Bold" pitchFamily="34" charset="0"/>
                <a:ea typeface="華康圓體 Std W5" pitchFamily="50" charset="-120"/>
              </a:rPr>
              <a:t>legal studies in </a:t>
            </a:r>
            <a:r>
              <a:rPr lang="en-US" altLang="zh-TW" sz="2600" dirty="0" smtClean="0">
                <a:latin typeface="Arial Rounded MT Bold" pitchFamily="34" charset="0"/>
                <a:ea typeface="華康圓體 Std W5" pitchFamily="50" charset="-120"/>
              </a:rPr>
              <a:t>Taiwan </a:t>
            </a:r>
            <a:r>
              <a:rPr lang="en-US" altLang="zh-TW" sz="2600" dirty="0">
                <a:latin typeface="Arial Rounded MT Bold" pitchFamily="34" charset="0"/>
                <a:ea typeface="華康圓體 Std W5" pitchFamily="50" charset="-120"/>
              </a:rPr>
              <a:t>have </a:t>
            </a:r>
            <a:r>
              <a:rPr lang="en-US" altLang="zh-TW" sz="2600" dirty="0" smtClean="0">
                <a:latin typeface="Arial Rounded MT Bold" pitchFamily="34" charset="0"/>
                <a:ea typeface="華康圓體 Std W5" pitchFamily="50" charset="-120"/>
              </a:rPr>
              <a:t>mainly focused on doctrinal theory.  </a:t>
            </a:r>
          </a:p>
          <a:p>
            <a:r>
              <a:rPr lang="en-US" altLang="zh-TW" sz="2600" dirty="0" smtClean="0">
                <a:latin typeface="Arial Rounded MT Bold" pitchFamily="34" charset="0"/>
                <a:ea typeface="華康圓體 Std W5" pitchFamily="50" charset="-120"/>
              </a:rPr>
              <a:t>Examination </a:t>
            </a:r>
            <a:r>
              <a:rPr lang="en-US" altLang="zh-TW" sz="2600" dirty="0">
                <a:latin typeface="Arial Rounded MT Bold" pitchFamily="34" charset="0"/>
                <a:ea typeface="華康圓體 Std W5" pitchFamily="50" charset="-120"/>
              </a:rPr>
              <a:t>of the consequences of legal implementation is often neglected</a:t>
            </a:r>
            <a:r>
              <a:rPr lang="en-US" altLang="zh-TW" sz="2600" dirty="0" smtClean="0">
                <a:latin typeface="Arial Rounded MT Bold" pitchFamily="34" charset="0"/>
                <a:ea typeface="華康圓體 Std W5" pitchFamily="50" charset="-120"/>
              </a:rPr>
              <a:t>. </a:t>
            </a:r>
          </a:p>
          <a:p>
            <a:r>
              <a:rPr lang="en-US" altLang="zh-TW" sz="2600" dirty="0" smtClean="0">
                <a:latin typeface="Arial Rounded MT Bold" pitchFamily="34" charset="0"/>
                <a:ea typeface="華康圓體 Std W5" pitchFamily="50" charset="-120"/>
              </a:rPr>
              <a:t>Whether the law has</a:t>
            </a:r>
          </a:p>
          <a:p>
            <a:pPr lvl="1"/>
            <a:r>
              <a:rPr lang="en-US" altLang="zh-TW" dirty="0" smtClean="0">
                <a:latin typeface="Calibri" pitchFamily="34" charset="0"/>
                <a:ea typeface="華康楷書體 Std W5" pitchFamily="66" charset="-120"/>
              </a:rPr>
              <a:t>accomplished the regulatory goal</a:t>
            </a:r>
          </a:p>
          <a:p>
            <a:pPr lvl="1"/>
            <a:r>
              <a:rPr lang="en-US" altLang="zh-TW" dirty="0" smtClean="0">
                <a:latin typeface="Calibri" pitchFamily="34" charset="0"/>
                <a:ea typeface="華康楷書體 Std W5" pitchFamily="66" charset="-120"/>
              </a:rPr>
              <a:t>achieved the intended purposes or produced the expected effects</a:t>
            </a:r>
          </a:p>
          <a:p>
            <a:pPr lvl="1"/>
            <a:r>
              <a:rPr lang="en-US" altLang="zh-TW" dirty="0">
                <a:latin typeface="Calibri" pitchFamily="34" charset="0"/>
                <a:ea typeface="華康楷書體 Std W5" pitchFamily="66" charset="-120"/>
              </a:rPr>
              <a:t>has influenced judicial </a:t>
            </a:r>
            <a:r>
              <a:rPr lang="en-US" altLang="zh-TW" dirty="0" smtClean="0">
                <a:latin typeface="Calibri" pitchFamily="34" charset="0"/>
                <a:ea typeface="華康楷書體 Std W5" pitchFamily="66" charset="-120"/>
              </a:rPr>
              <a:t>institution or </a:t>
            </a:r>
            <a:r>
              <a:rPr lang="en-US" altLang="zh-TW" dirty="0">
                <a:latin typeface="Calibri" pitchFamily="34" charset="0"/>
                <a:ea typeface="華康楷書體 Std W5" pitchFamily="66" charset="-120"/>
              </a:rPr>
              <a:t>administrative </a:t>
            </a:r>
            <a:r>
              <a:rPr lang="en-US" altLang="zh-TW" dirty="0" smtClean="0">
                <a:latin typeface="Calibri" pitchFamily="34" charset="0"/>
                <a:ea typeface="華康楷書體 Std W5" pitchFamily="66" charset="-120"/>
              </a:rPr>
              <a:t>agencies</a:t>
            </a:r>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8</a:t>
            </a:fld>
            <a:endParaRPr lang="zh-TW" altLang="en-US"/>
          </a:p>
        </p:txBody>
      </p:sp>
      <p:sp>
        <p:nvSpPr>
          <p:cNvPr id="11" name="圓角矩形 10"/>
          <p:cNvSpPr/>
          <p:nvPr/>
        </p:nvSpPr>
        <p:spPr>
          <a:xfrm>
            <a:off x="611560" y="260648"/>
            <a:ext cx="8010535" cy="1152128"/>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4000" b="1" dirty="0" smtClean="0">
                <a:latin typeface="Berlin Sans FB Demi" pitchFamily="34" charset="0"/>
                <a:ea typeface="微軟正黑體" pitchFamily="34" charset="-120"/>
                <a:cs typeface="Levenim MT" pitchFamily="2" charset="-79"/>
              </a:rPr>
              <a:t>Why Empirical Legal Studies?</a:t>
            </a:r>
            <a:endParaRPr lang="zh-TW" altLang="en-US" sz="4000" b="1" dirty="0">
              <a:latin typeface="Berlin Sans FB Demi" pitchFamily="34" charset="0"/>
              <a:ea typeface="微軟正黑體" pitchFamily="34" charset="-120"/>
              <a:cs typeface="Levenim MT" pitchFamily="2" charset="-79"/>
            </a:endParaRPr>
          </a:p>
        </p:txBody>
      </p:sp>
      <p:sp>
        <p:nvSpPr>
          <p:cNvPr id="8" name="頁尾版面配置區 6"/>
          <p:cNvSpPr>
            <a:spLocks noGrp="1"/>
          </p:cNvSpPr>
          <p:nvPr>
            <p:ph type="ftr" sz="quarter" idx="11"/>
          </p:nvPr>
        </p:nvSpPr>
        <p:spPr>
          <a:xfrm>
            <a:off x="5580112" y="6356350"/>
            <a:ext cx="2895600" cy="365125"/>
          </a:xfrm>
        </p:spPr>
        <p:txBody>
          <a:bodyPr/>
          <a:lstStyle/>
          <a:p>
            <a:r>
              <a:rPr lang="en-US" altLang="zh-TW" smtClean="0">
                <a:latin typeface="華康明體 Std W12" pitchFamily="18" charset="-120"/>
                <a:ea typeface="華康明體 Std W12" pitchFamily="18" charset="-120"/>
              </a:rPr>
              <a:t>Why Empirical Legal Studies?</a:t>
            </a:r>
            <a:endParaRPr lang="zh-TW" altLang="en-US" dirty="0">
              <a:latin typeface="華康明體 Std W12" pitchFamily="18" charset="-120"/>
              <a:ea typeface="華康明體 Std W12" pitchFamily="18" charset="-12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6309320"/>
            <a:ext cx="720000" cy="509711"/>
          </a:xfrm>
          <a:prstGeom prst="rect">
            <a:avLst/>
          </a:prstGeom>
        </p:spPr>
      </p:pic>
      <p:sp>
        <p:nvSpPr>
          <p:cNvPr id="2" name="日期版面配置區 1"/>
          <p:cNvSpPr>
            <a:spLocks noGrp="1"/>
          </p:cNvSpPr>
          <p:nvPr>
            <p:ph type="dt" sz="half" idx="10"/>
          </p:nvPr>
        </p:nvSpPr>
        <p:spPr/>
        <p:txBody>
          <a:bodyPr/>
          <a:lstStyle/>
          <a:p>
            <a:fld id="{3B6554CC-6846-4066-8678-0A0B813D3679}" type="datetime1">
              <a:rPr lang="zh-TW" altLang="en-US" smtClean="0"/>
              <a:t>2015/7/7</a:t>
            </a:fld>
            <a:endParaRPr lang="zh-TW" altLang="en-US"/>
          </a:p>
        </p:txBody>
      </p:sp>
    </p:spTree>
    <p:extLst>
      <p:ext uri="{BB962C8B-B14F-4D97-AF65-F5344CB8AC3E}">
        <p14:creationId xmlns:p14="http://schemas.microsoft.com/office/powerpoint/2010/main" val="2281224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02557" y="1379599"/>
            <a:ext cx="8712968" cy="5184576"/>
          </a:xfrm>
        </p:spPr>
        <p:txBody>
          <a:bodyPr>
            <a:noAutofit/>
          </a:bodyPr>
          <a:lstStyle/>
          <a:p>
            <a:r>
              <a:rPr lang="en-US" altLang="zh-TW" sz="2600" dirty="0">
                <a:latin typeface="Arial Rounded MT Bold" pitchFamily="34" charset="0"/>
                <a:ea typeface="華康圓體 Std W5" pitchFamily="50" charset="-120"/>
              </a:rPr>
              <a:t>In recent years, Empirical Legal Studies </a:t>
            </a:r>
            <a:r>
              <a:rPr lang="en-US" altLang="zh-TW" sz="2600" dirty="0" smtClean="0">
                <a:latin typeface="Arial Rounded MT Bold" pitchFamily="34" charset="0"/>
                <a:ea typeface="華康圓體 Std W5" pitchFamily="50" charset="-120"/>
              </a:rPr>
              <a:t>(ELS) have </a:t>
            </a:r>
            <a:r>
              <a:rPr lang="en-US" altLang="zh-TW" sz="2600" dirty="0">
                <a:latin typeface="Arial Rounded MT Bold" pitchFamily="34" charset="0"/>
                <a:ea typeface="華康圓體 Std W5" pitchFamily="50" charset="-120"/>
              </a:rPr>
              <a:t>become the most </a:t>
            </a:r>
            <a:r>
              <a:rPr lang="en-US" altLang="zh-TW" sz="2600" dirty="0" smtClean="0">
                <a:latin typeface="Arial Rounded MT Bold" pitchFamily="34" charset="0"/>
                <a:ea typeface="華康圓體 Std W5" pitchFamily="50" charset="-120"/>
              </a:rPr>
              <a:t>prominent </a:t>
            </a:r>
            <a:r>
              <a:rPr lang="en-US" altLang="zh-TW" sz="2600" dirty="0">
                <a:latin typeface="Arial Rounded MT Bold" pitchFamily="34" charset="0"/>
                <a:ea typeface="華康圓體 Std W5" pitchFamily="50" charset="-120"/>
              </a:rPr>
              <a:t>approach </a:t>
            </a:r>
            <a:r>
              <a:rPr lang="en-US" altLang="zh-TW" sz="2600" dirty="0" smtClean="0">
                <a:latin typeface="Arial Rounded MT Bold" pitchFamily="34" charset="0"/>
                <a:ea typeface="華康圓體 Std W5" pitchFamily="50" charset="-120"/>
              </a:rPr>
              <a:t>to study the law and its effects </a:t>
            </a:r>
            <a:r>
              <a:rPr lang="en-US" altLang="zh-TW" sz="2600" dirty="0">
                <a:latin typeface="Arial Rounded MT Bold" pitchFamily="34" charset="0"/>
                <a:ea typeface="華康圓體 Std W5" pitchFamily="50" charset="-120"/>
              </a:rPr>
              <a:t>in the legal </a:t>
            </a:r>
            <a:r>
              <a:rPr lang="en-US" altLang="zh-TW" sz="2600" dirty="0" smtClean="0">
                <a:latin typeface="Arial Rounded MT Bold" pitchFamily="34" charset="0"/>
                <a:ea typeface="華康圓體 Std W5" pitchFamily="50" charset="-120"/>
              </a:rPr>
              <a:t>community.  </a:t>
            </a:r>
          </a:p>
          <a:p>
            <a:r>
              <a:rPr lang="en-US" altLang="zh-TW" sz="2600" dirty="0" smtClean="0">
                <a:latin typeface="Arial Rounded MT Bold" pitchFamily="34" charset="0"/>
                <a:ea typeface="華康圓體 Std W5" pitchFamily="50" charset="-120"/>
              </a:rPr>
              <a:t>Led by the United States, many European countries and east </a:t>
            </a:r>
            <a:r>
              <a:rPr lang="en-US" altLang="zh-TW" sz="2600" dirty="0">
                <a:latin typeface="Arial Rounded MT Bold" pitchFamily="34" charset="0"/>
                <a:ea typeface="華康圓體 Std W5" pitchFamily="50" charset="-120"/>
              </a:rPr>
              <a:t>Asian </a:t>
            </a:r>
            <a:r>
              <a:rPr lang="en-US" altLang="zh-TW" sz="2600" dirty="0" smtClean="0">
                <a:latin typeface="Arial Rounded MT Bold" pitchFamily="34" charset="0"/>
                <a:ea typeface="華康圓體 Std W5" pitchFamily="50" charset="-120"/>
              </a:rPr>
              <a:t>countries, such as Japan, are </a:t>
            </a:r>
            <a:r>
              <a:rPr lang="en-US" altLang="zh-TW" sz="2600" dirty="0">
                <a:latin typeface="Arial Rounded MT Bold" pitchFamily="34" charset="0"/>
                <a:ea typeface="華康圓體 Std W5" pitchFamily="50" charset="-120"/>
              </a:rPr>
              <a:t>also gradually </a:t>
            </a:r>
            <a:r>
              <a:rPr lang="en-US" altLang="zh-TW" sz="2600" dirty="0" smtClean="0">
                <a:latin typeface="Arial Rounded MT Bold" pitchFamily="34" charset="0"/>
                <a:ea typeface="華康圓體 Std W5" pitchFamily="50" charset="-120"/>
              </a:rPr>
              <a:t>engaging </a:t>
            </a:r>
            <a:r>
              <a:rPr lang="en-US" altLang="zh-TW" sz="2600" dirty="0">
                <a:latin typeface="Arial Rounded MT Bold" pitchFamily="34" charset="0"/>
                <a:ea typeface="華康圓體 Std W5" pitchFamily="50" charset="-120"/>
              </a:rPr>
              <a:t>in </a:t>
            </a:r>
            <a:r>
              <a:rPr lang="en-US" altLang="zh-TW" sz="2600" dirty="0" smtClean="0">
                <a:latin typeface="Arial Rounded MT Bold" pitchFamily="34" charset="0"/>
                <a:ea typeface="華康圓體 Std W5" pitchFamily="50" charset="-120"/>
              </a:rPr>
              <a:t>ELS.</a:t>
            </a:r>
          </a:p>
          <a:p>
            <a:r>
              <a:rPr lang="en-US" altLang="zh-TW" sz="2600" dirty="0" smtClean="0">
                <a:latin typeface="Arial Rounded MT Bold" pitchFamily="34" charset="0"/>
                <a:ea typeface="華康圓體 Std W5" pitchFamily="50" charset="-120"/>
              </a:rPr>
              <a:t>This interdisciplinary </a:t>
            </a:r>
            <a:r>
              <a:rPr lang="en-US" altLang="zh-TW" sz="2600" dirty="0">
                <a:latin typeface="Arial Rounded MT Bold" pitchFamily="34" charset="0"/>
                <a:ea typeface="華康圓體 Std W5" pitchFamily="50" charset="-120"/>
              </a:rPr>
              <a:t>study of </a:t>
            </a:r>
            <a:r>
              <a:rPr lang="en-US" altLang="zh-TW" sz="2600" dirty="0" smtClean="0">
                <a:latin typeface="Arial Rounded MT Bold" pitchFamily="34" charset="0"/>
                <a:ea typeface="華康圓體 Std W5" pitchFamily="50" charset="-120"/>
              </a:rPr>
              <a:t>law, economics, and statistics, from </a:t>
            </a:r>
            <a:r>
              <a:rPr lang="en-US" altLang="zh-TW" sz="2600" i="1" dirty="0" smtClean="0">
                <a:solidFill>
                  <a:srgbClr val="FF0000"/>
                </a:solidFill>
                <a:latin typeface="Arial Rounded MT Bold" pitchFamily="34" charset="0"/>
                <a:ea typeface="華康圓體 Std W5" pitchFamily="50" charset="-120"/>
              </a:rPr>
              <a:t>raising hypotheses</a:t>
            </a:r>
            <a:r>
              <a:rPr lang="en-US" altLang="zh-TW" sz="2600" dirty="0" smtClean="0">
                <a:latin typeface="Arial Rounded MT Bold" pitchFamily="34" charset="0"/>
                <a:ea typeface="華康圓體 Std W5" pitchFamily="50" charset="-120"/>
              </a:rPr>
              <a:t>, </a:t>
            </a:r>
            <a:r>
              <a:rPr lang="en-US" altLang="zh-TW" sz="2600" i="1" dirty="0" smtClean="0">
                <a:solidFill>
                  <a:srgbClr val="FF0000"/>
                </a:solidFill>
                <a:latin typeface="Arial Rounded MT Bold" pitchFamily="34" charset="0"/>
                <a:ea typeface="華康圓體 Std W5" pitchFamily="50" charset="-120"/>
              </a:rPr>
              <a:t>constructing design</a:t>
            </a:r>
            <a:r>
              <a:rPr lang="en-US" altLang="zh-TW" sz="2600" dirty="0" smtClean="0">
                <a:latin typeface="Arial Rounded MT Bold" pitchFamily="34" charset="0"/>
                <a:ea typeface="華康圓體 Std W5" pitchFamily="50" charset="-120"/>
              </a:rPr>
              <a:t>, </a:t>
            </a:r>
            <a:r>
              <a:rPr lang="en-US" altLang="zh-TW" sz="2600" i="1" dirty="0" smtClean="0">
                <a:solidFill>
                  <a:srgbClr val="FF0000"/>
                </a:solidFill>
                <a:latin typeface="Arial Rounded MT Bold" pitchFamily="34" charset="0"/>
                <a:ea typeface="華康圓體 Std W5" pitchFamily="50" charset="-120"/>
              </a:rPr>
              <a:t>collecting data</a:t>
            </a:r>
            <a:r>
              <a:rPr lang="en-US" altLang="zh-TW" sz="2600" dirty="0" smtClean="0">
                <a:latin typeface="Arial Rounded MT Bold" pitchFamily="34" charset="0"/>
                <a:ea typeface="華康圓體 Std W5" pitchFamily="50" charset="-120"/>
              </a:rPr>
              <a:t>, </a:t>
            </a:r>
            <a:r>
              <a:rPr lang="en-US" altLang="zh-TW" sz="2600" i="1" dirty="0" smtClean="0">
                <a:solidFill>
                  <a:srgbClr val="FF0000"/>
                </a:solidFill>
                <a:latin typeface="Arial Rounded MT Bold" pitchFamily="34" charset="0"/>
                <a:ea typeface="華康圓體 Std W5" pitchFamily="50" charset="-120"/>
              </a:rPr>
              <a:t>conducting econometrical analyses</a:t>
            </a:r>
            <a:r>
              <a:rPr lang="en-US" altLang="zh-TW" sz="2600" dirty="0" smtClean="0">
                <a:latin typeface="Arial Rounded MT Bold" pitchFamily="34" charset="0"/>
                <a:ea typeface="華康圓體 Std W5" pitchFamily="50" charset="-120"/>
              </a:rPr>
              <a:t>, </a:t>
            </a:r>
            <a:r>
              <a:rPr lang="en-US" altLang="zh-TW" sz="2600" dirty="0">
                <a:latin typeface="Arial Rounded MT Bold" pitchFamily="34" charset="0"/>
                <a:ea typeface="華康圓體 Std W5" pitchFamily="50" charset="-120"/>
              </a:rPr>
              <a:t>to </a:t>
            </a:r>
            <a:r>
              <a:rPr lang="en-US" altLang="zh-TW" sz="2600" i="1" dirty="0" smtClean="0">
                <a:solidFill>
                  <a:srgbClr val="FF0000"/>
                </a:solidFill>
                <a:latin typeface="Arial Rounded MT Bold" pitchFamily="34" charset="0"/>
                <a:ea typeface="華康圓體 Std W5" pitchFamily="50" charset="-120"/>
              </a:rPr>
              <a:t>evaluating the effect </a:t>
            </a:r>
            <a:r>
              <a:rPr lang="en-US" altLang="zh-TW" sz="2600" dirty="0" smtClean="0">
                <a:latin typeface="Arial Rounded MT Bold" pitchFamily="34" charset="0"/>
                <a:ea typeface="華康圓體 Std W5" pitchFamily="50" charset="-120"/>
              </a:rPr>
              <a:t>of legal reforms has </a:t>
            </a:r>
            <a:r>
              <a:rPr lang="en-US" altLang="zh-TW" sz="2600" dirty="0">
                <a:latin typeface="Arial Rounded MT Bold" pitchFamily="34" charset="0"/>
                <a:ea typeface="華康圓體 Std W5" pitchFamily="50" charset="-120"/>
              </a:rPr>
              <a:t>significantly enriched </a:t>
            </a:r>
            <a:r>
              <a:rPr lang="en-US" altLang="zh-TW" sz="2600" dirty="0" smtClean="0">
                <a:latin typeface="Arial Rounded MT Bold" pitchFamily="34" charset="0"/>
                <a:ea typeface="華康圓體 Std W5" pitchFamily="50" charset="-120"/>
              </a:rPr>
              <a:t>legal </a:t>
            </a:r>
            <a:r>
              <a:rPr lang="en-US" altLang="zh-TW" sz="2600" dirty="0">
                <a:latin typeface="Arial Rounded MT Bold" pitchFamily="34" charset="0"/>
                <a:ea typeface="華康圓體 Std W5" pitchFamily="50" charset="-120"/>
              </a:rPr>
              <a:t>studies</a:t>
            </a:r>
            <a:r>
              <a:rPr lang="en-US" altLang="zh-TW" sz="2600" dirty="0" smtClean="0">
                <a:latin typeface="Arial Rounded MT Bold" pitchFamily="34" charset="0"/>
                <a:ea typeface="華康圓體 Std W5" pitchFamily="50" charset="-120"/>
              </a:rPr>
              <a:t>.</a:t>
            </a:r>
            <a:endParaRPr lang="en-US" altLang="zh-TW" sz="2600" dirty="0" smtClean="0">
              <a:latin typeface="華康圓體 Std W5" pitchFamily="50" charset="-120"/>
              <a:ea typeface="華康圓體 Std W5" pitchFamily="50" charset="-120"/>
            </a:endParaRPr>
          </a:p>
        </p:txBody>
      </p:sp>
      <p:sp>
        <p:nvSpPr>
          <p:cNvPr id="4" name="投影片編號版面配置區 3"/>
          <p:cNvSpPr>
            <a:spLocks noGrp="1"/>
          </p:cNvSpPr>
          <p:nvPr>
            <p:ph type="sldNum" sz="quarter" idx="12"/>
          </p:nvPr>
        </p:nvSpPr>
        <p:spPr/>
        <p:txBody>
          <a:bodyPr/>
          <a:lstStyle/>
          <a:p>
            <a:fld id="{CD55BB03-DD0C-45F2-BA33-8374ECAEA8B3}" type="slidenum">
              <a:rPr lang="zh-TW" altLang="en-US" smtClean="0"/>
              <a:t>9</a:t>
            </a:fld>
            <a:endParaRPr lang="zh-TW" altLang="en-US"/>
          </a:p>
        </p:txBody>
      </p:sp>
      <p:sp>
        <p:nvSpPr>
          <p:cNvPr id="8" name="頁尾版面配置區 6"/>
          <p:cNvSpPr>
            <a:spLocks noGrp="1"/>
          </p:cNvSpPr>
          <p:nvPr>
            <p:ph type="ftr" sz="quarter" idx="11"/>
          </p:nvPr>
        </p:nvSpPr>
        <p:spPr>
          <a:xfrm>
            <a:off x="5580112" y="6356350"/>
            <a:ext cx="2895600" cy="365125"/>
          </a:xfrm>
        </p:spPr>
        <p:txBody>
          <a:bodyPr/>
          <a:lstStyle/>
          <a:p>
            <a:r>
              <a:rPr lang="en-US" altLang="zh-TW" smtClean="0">
                <a:latin typeface="華康明體 Std W12" pitchFamily="18" charset="-120"/>
                <a:ea typeface="華康明體 Std W12" pitchFamily="18" charset="-120"/>
              </a:rPr>
              <a:t>Why Empirical Legal Studies?</a:t>
            </a:r>
            <a:endParaRPr lang="zh-TW" altLang="en-US" dirty="0">
              <a:latin typeface="華康明體 Std W12" pitchFamily="18" charset="-120"/>
              <a:ea typeface="華康明體 Std W12" pitchFamily="18" charset="-12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6309320"/>
            <a:ext cx="720000" cy="509711"/>
          </a:xfrm>
          <a:prstGeom prst="rect">
            <a:avLst/>
          </a:prstGeom>
        </p:spPr>
      </p:pic>
      <p:sp>
        <p:nvSpPr>
          <p:cNvPr id="6" name="圓角矩形 14"/>
          <p:cNvSpPr/>
          <p:nvPr/>
        </p:nvSpPr>
        <p:spPr>
          <a:xfrm>
            <a:off x="611560" y="260648"/>
            <a:ext cx="8010535" cy="720080"/>
          </a:xfrm>
          <a:prstGeom prst="roundRect">
            <a:avLst/>
          </a:prstGeom>
          <a:gradFill>
            <a:gsLst>
              <a:gs pos="0">
                <a:schemeClr val="accent2">
                  <a:lumMod val="5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4000" b="1" dirty="0" smtClean="0">
                <a:latin typeface="Berlin Sans FB Demi" pitchFamily="34" charset="0"/>
                <a:ea typeface="微軟正黑體" pitchFamily="34" charset="-120"/>
                <a:cs typeface="Levenim MT" pitchFamily="2" charset="-79"/>
              </a:rPr>
              <a:t>Why Empirical Studies?</a:t>
            </a:r>
            <a:endParaRPr lang="zh-TW" altLang="en-US" sz="4000" b="1" dirty="0">
              <a:latin typeface="Berlin Sans FB Demi" pitchFamily="34" charset="0"/>
              <a:ea typeface="微軟正黑體" pitchFamily="34" charset="-120"/>
              <a:cs typeface="Levenim MT" pitchFamily="2" charset="-79"/>
            </a:endParaRPr>
          </a:p>
        </p:txBody>
      </p:sp>
      <p:sp>
        <p:nvSpPr>
          <p:cNvPr id="2" name="日期版面配置區 1"/>
          <p:cNvSpPr>
            <a:spLocks noGrp="1"/>
          </p:cNvSpPr>
          <p:nvPr>
            <p:ph type="dt" sz="half" idx="10"/>
          </p:nvPr>
        </p:nvSpPr>
        <p:spPr/>
        <p:txBody>
          <a:bodyPr/>
          <a:lstStyle/>
          <a:p>
            <a:fld id="{431E7F89-0E8D-4E34-86A5-A19108ED66DD}" type="datetime1">
              <a:rPr lang="zh-TW" altLang="en-US" smtClean="0"/>
              <a:t>2015/7/7</a:t>
            </a:fld>
            <a:endParaRPr lang="zh-TW" altLang="en-US"/>
          </a:p>
        </p:txBody>
      </p:sp>
    </p:spTree>
    <p:extLst>
      <p:ext uri="{BB962C8B-B14F-4D97-AF65-F5344CB8AC3E}">
        <p14:creationId xmlns:p14="http://schemas.microsoft.com/office/powerpoint/2010/main" val="4090422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4418</TotalTime>
  <Words>2839</Words>
  <Application>Microsoft Office PowerPoint</Application>
  <PresentationFormat>如螢幕大小 (4:3)</PresentationFormat>
  <Paragraphs>632</Paragraphs>
  <Slides>35</Slides>
  <Notes>24</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35</vt:i4>
      </vt:variant>
    </vt:vector>
  </HeadingPairs>
  <TitlesOfParts>
    <vt:vector size="38" baseType="lpstr">
      <vt:lpstr>Office 佈景主題</vt:lpstr>
      <vt:lpstr>方程式</vt:lpstr>
      <vt:lpstr>Microsoft Excel 圖表</vt:lpstr>
      <vt:lpstr>Why Empirical Legal Studies?</vt:lpstr>
      <vt:lpstr>PowerPoint 簡報</vt:lpstr>
      <vt:lpstr>PowerPoint 簡報</vt:lpstr>
      <vt:lpstr>什麼是法律實證分析？</vt:lpstr>
      <vt:lpstr>經驗掌握（資訊收集）</vt:lpstr>
      <vt:lpstr>司法院統計資料庫</vt:lpstr>
      <vt:lpstr>Judge v. Jury: Which One Faster?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Results: Pre-deliberation v. Post-deliberation Votes on Defendant’s Guilt</vt:lpstr>
      <vt:lpstr>PowerPoint 簡報</vt:lpstr>
      <vt:lpstr>PowerPoint 簡報</vt:lpstr>
      <vt:lpstr>PowerPoint 簡報</vt:lpstr>
      <vt:lpstr>Whether you think the court decisions generally are just (by court experience)?</vt:lpstr>
      <vt:lpstr>Comparison of respondents’ views on overall justness of judge decisions and police law enforcement?</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lierre</dc:creator>
  <cp:lastModifiedBy>mswu</cp:lastModifiedBy>
  <cp:revision>473</cp:revision>
  <cp:lastPrinted>2013-08-15T02:47:32Z</cp:lastPrinted>
  <dcterms:created xsi:type="dcterms:W3CDTF">2013-08-07T02:20:50Z</dcterms:created>
  <dcterms:modified xsi:type="dcterms:W3CDTF">2015-07-07T01:36:39Z</dcterms:modified>
</cp:coreProperties>
</file>